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Lst>
  <p:notesMasterIdLst>
    <p:notesMasterId r:id="rId25"/>
  </p:notesMasterIdLst>
  <p:handoutMasterIdLst>
    <p:handoutMasterId r:id="rId26"/>
  </p:handoutMasterIdLst>
  <p:sldIdLst>
    <p:sldId id="3357" r:id="rId5"/>
    <p:sldId id="2146849337" r:id="rId6"/>
    <p:sldId id="2146849351" r:id="rId7"/>
    <p:sldId id="2146849197" r:id="rId8"/>
    <p:sldId id="2146849208" r:id="rId9"/>
    <p:sldId id="2146849203" r:id="rId10"/>
    <p:sldId id="2146849330" r:id="rId11"/>
    <p:sldId id="2146849354" r:id="rId12"/>
    <p:sldId id="2146849352" r:id="rId13"/>
    <p:sldId id="2146849348" r:id="rId14"/>
    <p:sldId id="2146849338" r:id="rId15"/>
    <p:sldId id="2146849336" r:id="rId16"/>
    <p:sldId id="2146849350" r:id="rId17"/>
    <p:sldId id="3426" r:id="rId18"/>
    <p:sldId id="2146849340" r:id="rId19"/>
    <p:sldId id="2146849343" r:id="rId20"/>
    <p:sldId id="2146849220" r:id="rId21"/>
    <p:sldId id="2146849345" r:id="rId22"/>
    <p:sldId id="2146849346" r:id="rId23"/>
    <p:sldId id="33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userDrawn="1">
          <p15:clr>
            <a:srgbClr val="A4A3A4"/>
          </p15:clr>
        </p15:guide>
        <p15:guide id="5"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pitt-hart" initials="kp" lastIdx="30" clrIdx="0">
    <p:extLst>
      <p:ext uri="{19B8F6BF-5375-455C-9EA6-DF929625EA0E}">
        <p15:presenceInfo xmlns:p15="http://schemas.microsoft.com/office/powerpoint/2012/main" userId="ebe677bc25be42f3" providerId="Windows Live"/>
      </p:ext>
    </p:extLst>
  </p:cmAuthor>
  <p:cmAuthor id="2" name="Sholar, Patti" initials="SP" lastIdx="37" clrIdx="1">
    <p:extLst>
      <p:ext uri="{19B8F6BF-5375-455C-9EA6-DF929625EA0E}">
        <p15:presenceInfo xmlns:p15="http://schemas.microsoft.com/office/powerpoint/2012/main" userId="S::Patti.Sholar@adm.com::3391c2ad-d2db-4f41-8a08-5380924259d7" providerId="AD"/>
      </p:ext>
    </p:extLst>
  </p:cmAuthor>
  <p:cmAuthor id="3" name="Fukuda, Ken" initials="FK" lastIdx="2" clrIdx="2">
    <p:extLst>
      <p:ext uri="{19B8F6BF-5375-455C-9EA6-DF929625EA0E}">
        <p15:presenceInfo xmlns:p15="http://schemas.microsoft.com/office/powerpoint/2012/main" userId="S::ken.fukuda@adm.com::4b159099-b1dc-4d36-a1ea-affff03951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400"/>
    <a:srgbClr val="008ED8"/>
    <a:srgbClr val="007DBA"/>
    <a:srgbClr val="012169"/>
    <a:srgbClr val="4D4D4D"/>
    <a:srgbClr val="8829FF"/>
    <a:srgbClr val="795032"/>
    <a:srgbClr val="8F7D84"/>
    <a:srgbClr val="C1BDB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0" autoAdjust="0"/>
  </p:normalViewPr>
  <p:slideViewPr>
    <p:cSldViewPr snapToGrid="0" snapToObjects="1">
      <p:cViewPr varScale="1">
        <p:scale>
          <a:sx n="75" d="100"/>
          <a:sy n="75" d="100"/>
        </p:scale>
        <p:origin x="324" y="36"/>
      </p:cViewPr>
      <p:guideLst>
        <p:guide pos="3840"/>
        <p:guide orient="horz" pos="2184"/>
      </p:guideLst>
    </p:cSldViewPr>
  </p:slideViewPr>
  <p:outlineViewPr>
    <p:cViewPr>
      <p:scale>
        <a:sx n="33" d="100"/>
        <a:sy n="33" d="100"/>
      </p:scale>
      <p:origin x="0" y="-15005"/>
    </p:cViewPr>
  </p:outlineViewPr>
  <p:notesTextViewPr>
    <p:cViewPr>
      <p:scale>
        <a:sx n="1" d="1"/>
        <a:sy n="1" d="1"/>
      </p:scale>
      <p:origin x="0" y="0"/>
    </p:cViewPr>
  </p:notesTextViewPr>
  <p:sorterViewPr>
    <p:cViewPr>
      <p:scale>
        <a:sx n="100" d="100"/>
        <a:sy n="100" d="100"/>
      </p:scale>
      <p:origin x="0" y="-7856"/>
    </p:cViewPr>
  </p:sorterViewPr>
  <p:notesViewPr>
    <p:cSldViewPr snapToGrid="0" snapToObjects="1">
      <p:cViewPr varScale="1">
        <p:scale>
          <a:sx n="169" d="100"/>
          <a:sy n="169" d="100"/>
        </p:scale>
        <p:origin x="54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02572-19BB-403D-B3CF-1476907068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58990-72BD-4E83-8FD7-6D1788D38651}" type="datetimeFigureOut">
              <a:rPr lang="en-US" smtClean="0"/>
              <a:t>8/21/2024</a:t>
            </a:fld>
            <a:endParaRPr lang="en-US"/>
          </a:p>
        </p:txBody>
      </p:sp>
      <p:sp>
        <p:nvSpPr>
          <p:cNvPr id="4" name="Footer Placeholder 3">
            <a:extLst>
              <a:ext uri="{FF2B5EF4-FFF2-40B4-BE49-F238E27FC236}">
                <a16:creationId xmlns:a16="http://schemas.microsoft.com/office/drawing/2014/main" id="{5B8B965E-6CE1-4FDB-BDBB-B5DC15A669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22C2EB-62A5-42C5-B185-A001D9069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E2AC9-6C47-47E6-9A0B-3D82C3461DB4}" type="slidenum">
              <a:rPr lang="en-US" smtClean="0"/>
              <a:t>‹#›</a:t>
            </a:fld>
            <a:endParaRPr lang="en-US"/>
          </a:p>
        </p:txBody>
      </p:sp>
    </p:spTree>
    <p:extLst>
      <p:ext uri="{BB962C8B-B14F-4D97-AF65-F5344CB8AC3E}">
        <p14:creationId xmlns:p14="http://schemas.microsoft.com/office/powerpoint/2010/main" val="171289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90D05-94FC-E14E-9EF4-966452378693}"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D7437-C417-994D-9F8F-D52AD72BE57C}" type="slidenum">
              <a:rPr lang="en-US" smtClean="0"/>
              <a:t>‹#›</a:t>
            </a:fld>
            <a:endParaRPr lang="en-US"/>
          </a:p>
        </p:txBody>
      </p:sp>
    </p:spTree>
    <p:extLst>
      <p:ext uri="{BB962C8B-B14F-4D97-AF65-F5344CB8AC3E}">
        <p14:creationId xmlns:p14="http://schemas.microsoft.com/office/powerpoint/2010/main" val="328777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Nutrition science: WHAT WE KNOW. Inconsistency between established dietary advice and food categorization according to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research: WHAT RESEARCHERS ARE DOING TO ADDRESS GAPS IN THE KNOWLEDGE. Brief overview of ongoing clinical trials that will move the topic forward (what are they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Regulatory: HOW IT’S TRANSLATED TO DIETARY ADVICE &amp; POLICIES. Overview of processing and UPFs being embedded (or not) in dietary guidelines and labeling around the world (mention that this has downstream implications to policy like school meals and SNAP)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2</a:t>
            </a:fld>
            <a:endParaRPr lang="en-US"/>
          </a:p>
        </p:txBody>
      </p:sp>
    </p:spTree>
    <p:extLst>
      <p:ext uri="{BB962C8B-B14F-4D97-AF65-F5344CB8AC3E}">
        <p14:creationId xmlns:p14="http://schemas.microsoft.com/office/powerpoint/2010/main" val="203912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Restructure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D7437-C417-994D-9F8F-D52AD72BE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36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Nutrition science: Inconsistency between established dietary advice and food categorization according to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Regulatory: Overview of processing and UPFs being embedded (or not) in dietary guidelines and labeling around the world (mention that this has downstream implications to policy like school meals and SNAP)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research: Brief overview of ongoing clinical trials that will move the topic forward (what are they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13</a:t>
            </a:fld>
            <a:endParaRPr lang="en-US"/>
          </a:p>
        </p:txBody>
      </p:sp>
    </p:spTree>
    <p:extLst>
      <p:ext uri="{BB962C8B-B14F-4D97-AF65-F5344CB8AC3E}">
        <p14:creationId xmlns:p14="http://schemas.microsoft.com/office/powerpoint/2010/main" val="237562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a:solidFill>
                  <a:schemeClr val="bg1"/>
                </a:solidFill>
              </a:rPr>
              <a:t>Limited evidence </a:t>
            </a:r>
            <a:r>
              <a:rPr lang="en-US" sz="1200" dirty="0">
                <a:solidFill>
                  <a:schemeClr val="bg1"/>
                </a:solidFill>
              </a:rPr>
              <a:t>in children, adolescents, adults, and older adults</a:t>
            </a:r>
          </a:p>
          <a:p>
            <a:pPr marL="0" lvl="0" indent="0">
              <a:buFont typeface="Arial" panose="020B0604020202020204" pitchFamily="34" charset="0"/>
              <a:buNone/>
            </a:pPr>
            <a:r>
              <a:rPr lang="en-US" sz="1200" b="1" dirty="0">
                <a:solidFill>
                  <a:schemeClr val="bg1"/>
                </a:solidFill>
              </a:rPr>
              <a:t>No conclusion drawn </a:t>
            </a:r>
            <a:r>
              <a:rPr lang="en-US" sz="1200" dirty="0">
                <a:solidFill>
                  <a:schemeClr val="bg1"/>
                </a:solidFill>
              </a:rPr>
              <a:t>for infants, young children, pregnancy/postpartum</a:t>
            </a:r>
          </a:p>
          <a:p>
            <a:pPr marL="0" lvl="0" indent="0">
              <a:buFont typeface="Arial" panose="020B0604020202020204" pitchFamily="34" charset="0"/>
              <a:buNone/>
            </a:pPr>
            <a:r>
              <a:rPr lang="en-US" sz="1200" dirty="0">
                <a:solidFill>
                  <a:schemeClr val="bg1"/>
                </a:solidFill>
              </a:rPr>
              <a:t>Many Unknowns: Limited direct evidence, No scientific consensus, Implications for nutrition programs, federal policy</a:t>
            </a:r>
          </a:p>
        </p:txBody>
      </p:sp>
      <p:sp>
        <p:nvSpPr>
          <p:cNvPr id="4" name="Slide Number Placeholder 3"/>
          <p:cNvSpPr>
            <a:spLocks noGrp="1"/>
          </p:cNvSpPr>
          <p:nvPr>
            <p:ph type="sldNum" sz="quarter" idx="5"/>
          </p:nvPr>
        </p:nvSpPr>
        <p:spPr/>
        <p:txBody>
          <a:bodyPr/>
          <a:lstStyle/>
          <a:p>
            <a:fld id="{00DD7437-C417-994D-9F8F-D52AD72BE57C}" type="slidenum">
              <a:rPr lang="en-US" smtClean="0"/>
              <a:t>14</a:t>
            </a:fld>
            <a:endParaRPr lang="en-US"/>
          </a:p>
        </p:txBody>
      </p:sp>
    </p:spTree>
    <p:extLst>
      <p:ext uri="{BB962C8B-B14F-4D97-AF65-F5344CB8AC3E}">
        <p14:creationId xmlns:p14="http://schemas.microsoft.com/office/powerpoint/2010/main" val="220615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15</a:t>
            </a:fld>
            <a:endParaRPr lang="en-US"/>
          </a:p>
        </p:txBody>
      </p:sp>
    </p:spTree>
    <p:extLst>
      <p:ext uri="{BB962C8B-B14F-4D97-AF65-F5344CB8AC3E}">
        <p14:creationId xmlns:p14="http://schemas.microsoft.com/office/powerpoint/2010/main" val="169185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 </a:t>
            </a:r>
            <a:r>
              <a:rPr lang="en-US" b="0" i="0" dirty="0">
                <a:solidFill>
                  <a:srgbClr val="0B0C0C"/>
                </a:solidFill>
                <a:effectLst/>
                <a:latin typeface="GDS Transport"/>
              </a:rPr>
              <a:t>Scientific Advisory Committee on Nutrition (SACN) Scientific Advisory Committee on Nutrition (SACN)</a:t>
            </a:r>
          </a:p>
          <a:p>
            <a:r>
              <a:rPr lang="en-US" b="0" i="0" dirty="0">
                <a:solidFill>
                  <a:srgbClr val="0B0C0C"/>
                </a:solidFill>
                <a:effectLst/>
                <a:latin typeface="GDS Transport"/>
              </a:rPr>
              <a:t>SPAIN - </a:t>
            </a:r>
            <a:r>
              <a:rPr lang="en-US" dirty="0"/>
              <a:t>Report of the Scientific Committee of the Spanish Agency for Food Safety and Nutrition (AESAN) on the Impact of Consumption of Ultra-processed Foods on the Health of Consumers</a:t>
            </a:r>
          </a:p>
        </p:txBody>
      </p:sp>
      <p:sp>
        <p:nvSpPr>
          <p:cNvPr id="4" name="Slide Number Placeholder 3"/>
          <p:cNvSpPr>
            <a:spLocks noGrp="1"/>
          </p:cNvSpPr>
          <p:nvPr>
            <p:ph type="sldNum" sz="quarter" idx="5"/>
          </p:nvPr>
        </p:nvSpPr>
        <p:spPr/>
        <p:txBody>
          <a:bodyPr/>
          <a:lstStyle/>
          <a:p>
            <a:fld id="{00DD7437-C417-994D-9F8F-D52AD72BE57C}" type="slidenum">
              <a:rPr lang="en-US" smtClean="0"/>
              <a:t>16</a:t>
            </a:fld>
            <a:endParaRPr lang="en-US"/>
          </a:p>
        </p:txBody>
      </p:sp>
    </p:spTree>
    <p:extLst>
      <p:ext uri="{BB962C8B-B14F-4D97-AF65-F5344CB8AC3E}">
        <p14:creationId xmlns:p14="http://schemas.microsoft.com/office/powerpoint/2010/main" val="118206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REFORMULATION IS HINDERED. Studies show purchases are reduced, however no evidence of better health outcomes, only modeling. Of course, these will need long term monitoring. </a:t>
            </a:r>
          </a:p>
          <a:p>
            <a:r>
              <a:rPr lang="en-US" dirty="0">
                <a:cs typeface="Calibri"/>
              </a:rPr>
              <a:t>Studies show that even professionals (nutritionists, food scientists, dietitians, health professionals) misclassify UPF even when highly certain they are correct!</a:t>
            </a:r>
          </a:p>
          <a:p>
            <a:r>
              <a:rPr lang="en-US" dirty="0">
                <a:cs typeface="Calibri"/>
              </a:rPr>
              <a:t>Main sources of UPFs in the US: breads; cakes, cookies, pies, salty snacks, frozen and shelf-stable plate meals, soft drinks (carbonated), pizza (ready-to-eat/heat), fruit drinks, others &lt;3% EI (Martinez Steele, 2016)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0FFA5-10E1-4E70-BE9F-917F4AD0C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28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245"/>
                </a:solidFill>
                <a:effectLst/>
                <a:latin typeface="Noto Sans" panose="020B0502040504020204" pitchFamily="34" charset="0"/>
              </a:rPr>
              <a:t>tobacco, ultra-processed foods, fossil fuels and alcohol – cause 19 million deaths per year globally, or 34% of all deaths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245"/>
                </a:solidFill>
                <a:effectLst/>
                <a:latin typeface="Noto Sans" panose="020B0502040504020204" pitchFamily="34" charset="0"/>
              </a:rPr>
              <a:t>IARC carcinogenicity evaluations; detailed report expected in Q3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WHO/FAO Joint statement on principles of a healthy diet – Sept 2024; “healthy diets are moderate in (or avoid) non-essential nutrients (e.g. free sugars) and foods associated with negative health outcomes (e.g. UPFs)</a:t>
            </a:r>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18</a:t>
            </a:fld>
            <a:endParaRPr lang="en-US"/>
          </a:p>
        </p:txBody>
      </p:sp>
    </p:spTree>
    <p:extLst>
      <p:ext uri="{BB962C8B-B14F-4D97-AF65-F5344CB8AC3E}">
        <p14:creationId xmlns:p14="http://schemas.microsoft.com/office/powerpoint/2010/main" val="184785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Nutrition science: Inconsistency between established dietary advice and food categorization according to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Regulatory: Overview of processing and UPFs being embedded (or not) in dietary guidelines and labeling around the world (mention that this has downstream implications to policy like school meals and SNAP)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research: Brief overview of ongoing clinical trials that will move the topic forward (what are they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3</a:t>
            </a:fld>
            <a:endParaRPr lang="en-US"/>
          </a:p>
        </p:txBody>
      </p:sp>
    </p:spTree>
    <p:extLst>
      <p:ext uri="{BB962C8B-B14F-4D97-AF65-F5344CB8AC3E}">
        <p14:creationId xmlns:p14="http://schemas.microsoft.com/office/powerpoint/2010/main" val="59412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modifications were made over the years, including notable evolutions in 2010, 2012, 2014, 2015, 2016, 2017, took a year off in 2018 and came back strong in 2019, and maybe more? It’s a TRUE moving target.</a:t>
            </a:r>
          </a:p>
          <a:p>
            <a:r>
              <a:rPr lang="en-US" dirty="0"/>
              <a:t>Examples of elements included:</a:t>
            </a:r>
          </a:p>
          <a:p>
            <a:endParaRPr lang="en-US" dirty="0"/>
          </a:p>
          <a:p>
            <a:r>
              <a:rPr lang="en-US" dirty="0"/>
              <a:t>I put sample in the expanded definition because it’s always a lengthy explanation of what a UPF is. How useful of a grouping category is ‘processing’ if you need 30 caveats and addendums to make the grouping category capture what you want it to capture? It’s either a failure of language or a failure of grouping.</a:t>
            </a:r>
          </a:p>
        </p:txBody>
      </p:sp>
      <p:sp>
        <p:nvSpPr>
          <p:cNvPr id="4" name="Slide Number Placeholder 3"/>
          <p:cNvSpPr>
            <a:spLocks noGrp="1"/>
          </p:cNvSpPr>
          <p:nvPr>
            <p:ph type="sldNum" sz="quarter" idx="5"/>
          </p:nvPr>
        </p:nvSpPr>
        <p:spPr/>
        <p:txBody>
          <a:bodyPr/>
          <a:lstStyle/>
          <a:p>
            <a:fld id="{8540FFA5-10E1-4E70-BE9F-917F4AD0CA4A}" type="slidenum">
              <a:rPr lang="en-US" smtClean="0"/>
              <a:t>4</a:t>
            </a:fld>
            <a:endParaRPr lang="en-US"/>
          </a:p>
        </p:txBody>
      </p:sp>
    </p:spTree>
    <p:extLst>
      <p:ext uri="{BB962C8B-B14F-4D97-AF65-F5344CB8AC3E}">
        <p14:creationId xmlns:p14="http://schemas.microsoft.com/office/powerpoint/2010/main" val="275099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Main sources of UPFs in the US: breads; cakes, cookies, pies, salty snacks, frozen and shelf-stable plate meals, soft drinks (carbonated), pizza (ready-to-eat/heat), fruit drinks, others &lt;3% EI (Martinez Steele, 2016)</a:t>
            </a:r>
          </a:p>
        </p:txBody>
      </p:sp>
      <p:sp>
        <p:nvSpPr>
          <p:cNvPr id="4" name="Slide Number Placeholder 3"/>
          <p:cNvSpPr>
            <a:spLocks noGrp="1"/>
          </p:cNvSpPr>
          <p:nvPr>
            <p:ph type="sldNum" sz="quarter" idx="5"/>
          </p:nvPr>
        </p:nvSpPr>
        <p:spPr/>
        <p:txBody>
          <a:bodyPr/>
          <a:lstStyle/>
          <a:p>
            <a:fld id="{8540FFA5-10E1-4E70-BE9F-917F4AD0CA4A}" type="slidenum">
              <a:rPr lang="en-US" smtClean="0"/>
              <a:t>5</a:t>
            </a:fld>
            <a:endParaRPr lang="en-US"/>
          </a:p>
        </p:txBody>
      </p:sp>
    </p:spTree>
    <p:extLst>
      <p:ext uri="{BB962C8B-B14F-4D97-AF65-F5344CB8AC3E}">
        <p14:creationId xmlns:p14="http://schemas.microsoft.com/office/powerpoint/2010/main" val="52697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6</a:t>
            </a:fld>
            <a:endParaRPr lang="en-US"/>
          </a:p>
        </p:txBody>
      </p:sp>
    </p:spTree>
    <p:extLst>
      <p:ext uri="{BB962C8B-B14F-4D97-AF65-F5344CB8AC3E}">
        <p14:creationId xmlns:p14="http://schemas.microsoft.com/office/powerpoint/2010/main" val="299211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Primarily observational studies (cross-sectional, secondary analyses, prospective cohort)</a:t>
            </a:r>
          </a:p>
        </p:txBody>
      </p:sp>
      <p:sp>
        <p:nvSpPr>
          <p:cNvPr id="4" name="Slide Number Placeholder 3"/>
          <p:cNvSpPr>
            <a:spLocks noGrp="1"/>
          </p:cNvSpPr>
          <p:nvPr>
            <p:ph type="sldNum" sz="quarter" idx="5"/>
          </p:nvPr>
        </p:nvSpPr>
        <p:spPr/>
        <p:txBody>
          <a:bodyPr/>
          <a:lstStyle/>
          <a:p>
            <a:fld id="{00DD7437-C417-994D-9F8F-D52AD72BE57C}" type="slidenum">
              <a:rPr lang="en-US" smtClean="0"/>
              <a:t>7</a:t>
            </a:fld>
            <a:endParaRPr lang="en-US"/>
          </a:p>
        </p:txBody>
      </p:sp>
    </p:spTree>
    <p:extLst>
      <p:ext uri="{BB962C8B-B14F-4D97-AF65-F5344CB8AC3E}">
        <p14:creationId xmlns:p14="http://schemas.microsoft.com/office/powerpoint/2010/main" val="7643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yriadPro-Light"/>
              </a:rPr>
              <a:t>Meta-analysis about the relationship between skipping breakfast and obesity risk, and you can see that the cumulative evidence in the late 90s had already established that association between the exposure and outcome, and that the subsequent </a:t>
            </a:r>
            <a:r>
              <a:rPr lang="en-US" sz="1200" b="0" i="0" u="none" strike="noStrike" baseline="0" dirty="0" err="1">
                <a:latin typeface="MyriadPro-Light"/>
              </a:rPr>
              <a:t>obs</a:t>
            </a:r>
            <a:r>
              <a:rPr lang="en-US" sz="1200" b="0" i="0" u="none" strike="noStrike" baseline="0" dirty="0">
                <a:latin typeface="MyriadPro-Light"/>
              </a:rPr>
              <a:t> studies did not really add much more to the knowledge base. Arguing that the time and resources spent on those </a:t>
            </a:r>
            <a:r>
              <a:rPr lang="en-US" sz="1200" b="0" i="0" u="none" strike="noStrike" baseline="0" dirty="0" err="1">
                <a:latin typeface="MyriadPro-Light"/>
              </a:rPr>
              <a:t>obs</a:t>
            </a:r>
            <a:r>
              <a:rPr lang="en-US" sz="1200" b="0" i="0" u="none" strike="noStrike" baseline="0" dirty="0">
                <a:latin typeface="MyriadPro-Light"/>
              </a:rPr>
              <a:t> studies could have been dedicated to more causal research approaches to test this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dvPSA88A"/>
              </a:rPr>
              <a:t>Our goal</a:t>
            </a:r>
            <a:r>
              <a:rPr lang="en-US" sz="1200" dirty="0">
                <a:latin typeface="AdvPSA88A"/>
              </a:rPr>
              <a:t>: </a:t>
            </a:r>
            <a:r>
              <a:rPr lang="en-US" sz="1200" i="1" dirty="0">
                <a:latin typeface="AdvPSA88A"/>
              </a:rPr>
              <a:t>Identify areas where more causal or experimental research can further our understanding of this working hypothesis, introducing nuance and mechanistic perspectives.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dvPSA88A"/>
              </a:rPr>
              <a:t>With increasing number of publications, certainty of the strength of the belief increases while strength of evidence remains constant.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MyriadPro-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8</a:t>
            </a:fld>
            <a:endParaRPr lang="en-US"/>
          </a:p>
        </p:txBody>
      </p:sp>
    </p:spTree>
    <p:extLst>
      <p:ext uri="{BB962C8B-B14F-4D97-AF65-F5344CB8AC3E}">
        <p14:creationId xmlns:p14="http://schemas.microsoft.com/office/powerpoint/2010/main" val="267220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0DD7437-C417-994D-9F8F-D52AD72BE57C}" type="slidenum">
              <a:rPr lang="en-US" smtClean="0"/>
              <a:t>9</a:t>
            </a:fld>
            <a:endParaRPr lang="en-US"/>
          </a:p>
        </p:txBody>
      </p:sp>
    </p:spTree>
    <p:extLst>
      <p:ext uri="{BB962C8B-B14F-4D97-AF65-F5344CB8AC3E}">
        <p14:creationId xmlns:p14="http://schemas.microsoft.com/office/powerpoint/2010/main" val="83472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UPF associated with NCD </a:t>
            </a:r>
            <a:r>
              <a:rPr lang="en-US" dirty="0">
                <a:sym typeface="Wingdings" panose="05000000000000000000" pitchFamily="2" charset="2"/>
              </a:rPr>
              <a:t> certain UPFs (animal based UPFs, SSBs, artificially sweetened beverages; but not breads, cereals, desserts)  UPF characteristics rather than entire UPF category  </a:t>
            </a:r>
            <a:endParaRPr lang="en-US" dirty="0"/>
          </a:p>
        </p:txBody>
      </p:sp>
      <p:sp>
        <p:nvSpPr>
          <p:cNvPr id="4" name="Slide Number Placeholder 3"/>
          <p:cNvSpPr>
            <a:spLocks noGrp="1"/>
          </p:cNvSpPr>
          <p:nvPr>
            <p:ph type="sldNum" sz="quarter" idx="5"/>
          </p:nvPr>
        </p:nvSpPr>
        <p:spPr/>
        <p:txBody>
          <a:bodyPr/>
          <a:lstStyle/>
          <a:p>
            <a:fld id="{8540FFA5-10E1-4E70-BE9F-917F4AD0CA4A}" type="slidenum">
              <a:rPr lang="en-US" smtClean="0"/>
              <a:t>10</a:t>
            </a:fld>
            <a:endParaRPr lang="en-US"/>
          </a:p>
        </p:txBody>
      </p:sp>
    </p:spTree>
    <p:extLst>
      <p:ext uri="{BB962C8B-B14F-4D97-AF65-F5344CB8AC3E}">
        <p14:creationId xmlns:p14="http://schemas.microsoft.com/office/powerpoint/2010/main" val="384172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1DBF-9284-1243-9E43-C85A6CEAE224}"/>
              </a:ext>
            </a:extLst>
          </p:cNvPr>
          <p:cNvSpPr>
            <a:spLocks noGrp="1"/>
          </p:cNvSpPr>
          <p:nvPr>
            <p:ph type="title" hasCustomPrompt="1"/>
          </p:nvPr>
        </p:nvSpPr>
        <p:spPr>
          <a:xfrm>
            <a:off x="3888188" y="934719"/>
            <a:ext cx="8064325" cy="1193541"/>
          </a:xfrm>
        </p:spPr>
        <p:txBody>
          <a:bodyPr anchor="b" anchorCtr="0">
            <a:noAutofit/>
          </a:bodyPr>
          <a:lstStyle>
            <a:lvl1pPr>
              <a:defRPr sz="3800" b="1" i="0" kern="1000" baseline="0">
                <a:solidFill>
                  <a:schemeClr val="tx1"/>
                </a:solidFill>
                <a:latin typeface="+mj-lt"/>
              </a:defRPr>
            </a:lvl1pPr>
          </a:lstStyle>
          <a:p>
            <a:r>
              <a:rPr lang="en-US" dirty="0"/>
              <a:t>Title Font is Sitka Text Bold, 38pt in Title Case</a:t>
            </a:r>
          </a:p>
        </p:txBody>
      </p:sp>
      <p:sp>
        <p:nvSpPr>
          <p:cNvPr id="12" name="Text Placeholder 16">
            <a:extLst>
              <a:ext uri="{FF2B5EF4-FFF2-40B4-BE49-F238E27FC236}">
                <a16:creationId xmlns:a16="http://schemas.microsoft.com/office/drawing/2014/main" id="{4E901B9E-B773-7745-BD33-E3555E87B0CB}"/>
              </a:ext>
            </a:extLst>
          </p:cNvPr>
          <p:cNvSpPr>
            <a:spLocks noGrp="1"/>
          </p:cNvSpPr>
          <p:nvPr>
            <p:ph type="body" sz="quarter" idx="10" hasCustomPrompt="1"/>
          </p:nvPr>
        </p:nvSpPr>
        <p:spPr>
          <a:xfrm>
            <a:off x="3888188" y="2148637"/>
            <a:ext cx="8064326" cy="276698"/>
          </a:xfrm>
        </p:spPr>
        <p:txBody>
          <a:bodyPr anchor="t">
            <a:noAutofit/>
          </a:bodyPr>
          <a:lstStyle>
            <a:lvl1pPr marL="0" indent="0">
              <a:buFontTx/>
              <a:buNone/>
              <a:defRPr sz="1600" b="0" i="0">
                <a:solidFill>
                  <a:schemeClr val="tx1"/>
                </a:solidFill>
                <a:latin typeface="+mn-lt"/>
                <a:ea typeface="Verdana" panose="020B0604030504040204" pitchFamily="34" charset="0"/>
                <a:cs typeface="Verdana" panose="020B0604030504040204" pitchFamily="34" charset="0"/>
              </a:defRPr>
            </a:lvl1pPr>
          </a:lstStyle>
          <a:p>
            <a:pPr lvl="0"/>
            <a:r>
              <a:rPr lang="en-US" dirty="0"/>
              <a:t>Date in Calibri font, 16pt</a:t>
            </a:r>
          </a:p>
        </p:txBody>
      </p:sp>
      <p:sp>
        <p:nvSpPr>
          <p:cNvPr id="4" name="Picture Placeholder 3">
            <a:extLst>
              <a:ext uri="{FF2B5EF4-FFF2-40B4-BE49-F238E27FC236}">
                <a16:creationId xmlns:a16="http://schemas.microsoft.com/office/drawing/2014/main" id="{00E15626-6490-4B46-8414-0AFA34454839}"/>
              </a:ext>
            </a:extLst>
          </p:cNvPr>
          <p:cNvSpPr>
            <a:spLocks noGrp="1"/>
          </p:cNvSpPr>
          <p:nvPr>
            <p:ph type="pic" sz="quarter" idx="11" hasCustomPrompt="1"/>
          </p:nvPr>
        </p:nvSpPr>
        <p:spPr>
          <a:xfrm>
            <a:off x="0" y="2657864"/>
            <a:ext cx="12192000" cy="4200136"/>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dirty="0"/>
              <a:t>Click to add photo</a:t>
            </a:r>
          </a:p>
        </p:txBody>
      </p:sp>
      <p:pic>
        <p:nvPicPr>
          <p:cNvPr id="5" name="Logo">
            <a:extLst>
              <a:ext uri="{FF2B5EF4-FFF2-40B4-BE49-F238E27FC236}">
                <a16:creationId xmlns:a16="http://schemas.microsoft.com/office/drawing/2014/main" id="{7CD4B97A-E8BE-2E43-8D33-D10441D48C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4596" y="424082"/>
            <a:ext cx="2191436" cy="1808340"/>
          </a:xfrm>
          <a:prstGeom prst="rect">
            <a:avLst/>
          </a:prstGeom>
        </p:spPr>
      </p:pic>
      <p:pic>
        <p:nvPicPr>
          <p:cNvPr id="7" name="Multicolor Band">
            <a:extLst>
              <a:ext uri="{FF2B5EF4-FFF2-40B4-BE49-F238E27FC236}">
                <a16:creationId xmlns:a16="http://schemas.microsoft.com/office/drawing/2014/main" id="{396FAE7A-4006-454D-92F1-7EDFB1040CD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2523509"/>
            <a:ext cx="12192000" cy="142473"/>
          </a:xfrm>
          <a:prstGeom prst="rect">
            <a:avLst/>
          </a:prstGeom>
        </p:spPr>
      </p:pic>
    </p:spTree>
    <p:extLst>
      <p:ext uri="{BB962C8B-B14F-4D97-AF65-F5344CB8AC3E}">
        <p14:creationId xmlns:p14="http://schemas.microsoft.com/office/powerpoint/2010/main" val="2720632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3 Column">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F7FE4908-5E93-8445-9EF1-39C791E68D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2">
            <a:extLst>
              <a:ext uri="{FF2B5EF4-FFF2-40B4-BE49-F238E27FC236}">
                <a16:creationId xmlns:a16="http://schemas.microsoft.com/office/drawing/2014/main" id="{A8731ABA-837C-45AB-A3D7-164061705B59}"/>
              </a:ext>
            </a:extLst>
          </p:cNvPr>
          <p:cNvSpPr>
            <a:spLocks noGrp="1"/>
          </p:cNvSpPr>
          <p:nvPr>
            <p:ph idx="1"/>
          </p:nvPr>
        </p:nvSpPr>
        <p:spPr>
          <a:xfrm>
            <a:off x="544975" y="1246632"/>
            <a:ext cx="10896600" cy="4925567"/>
          </a:xfrm>
          <a:prstGeom prst="rect">
            <a:avLst/>
          </a:prstGeom>
        </p:spPr>
        <p:txBody>
          <a:bodyPr vert="horz" lIns="91440" tIns="45720" rIns="91440" bIns="45720" numCol="3" spcCol="18288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a:defRPr sz="2800"/>
            </a:lvl1pPr>
          </a:lstStyle>
          <a:p>
            <a:r>
              <a:rPr lang="en-US" dirty="0"/>
              <a:t>3 Column. Headline Font is Sitka Text Bold, </a:t>
            </a:r>
            <a:br>
              <a:rPr lang="en-US" dirty="0"/>
            </a:br>
            <a:r>
              <a:rPr lang="en-US" dirty="0"/>
              <a:t>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3" name="TextBox 12">
            <a:extLst>
              <a:ext uri="{FF2B5EF4-FFF2-40B4-BE49-F238E27FC236}">
                <a16:creationId xmlns:a16="http://schemas.microsoft.com/office/drawing/2014/main" id="{032EFF24-3E62-49CC-BE09-7EBC7CBE043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A5F40816-01B3-4831-8905-16DA07A40C52}"/>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143196808"/>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13" name="Multicolor Band">
            <a:extLst>
              <a:ext uri="{FF2B5EF4-FFF2-40B4-BE49-F238E27FC236}">
                <a16:creationId xmlns:a16="http://schemas.microsoft.com/office/drawing/2014/main" id="{B5F767BD-E45A-7240-AC57-0D83200370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2">
            <a:extLst>
              <a:ext uri="{FF2B5EF4-FFF2-40B4-BE49-F238E27FC236}">
                <a16:creationId xmlns:a16="http://schemas.microsoft.com/office/drawing/2014/main" id="{A8731ABA-837C-45AB-A3D7-164061705B59}"/>
              </a:ext>
            </a:extLst>
          </p:cNvPr>
          <p:cNvSpPr>
            <a:spLocks noGrp="1"/>
          </p:cNvSpPr>
          <p:nvPr>
            <p:ph idx="1"/>
          </p:nvPr>
        </p:nvSpPr>
        <p:spPr>
          <a:xfrm>
            <a:off x="544975" y="1848080"/>
            <a:ext cx="10896600" cy="4324120"/>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28825"/>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Headline Font is Sitka Text Bold, 28pt in Title Case</a:t>
            </a:r>
          </a:p>
        </p:txBody>
      </p:sp>
      <p:sp>
        <p:nvSpPr>
          <p:cNvPr id="3" name="Text Placeholder 2">
            <a:extLst>
              <a:ext uri="{FF2B5EF4-FFF2-40B4-BE49-F238E27FC236}">
                <a16:creationId xmlns:a16="http://schemas.microsoft.com/office/drawing/2014/main" id="{1EE7719B-1FF2-4177-8418-FCBA24DCCB30}"/>
              </a:ext>
            </a:extLst>
          </p:cNvPr>
          <p:cNvSpPr>
            <a:spLocks noGrp="1"/>
          </p:cNvSpPr>
          <p:nvPr>
            <p:ph type="body" sz="quarter" idx="17" hasCustomPrompt="1"/>
          </p:nvPr>
        </p:nvSpPr>
        <p:spPr>
          <a:xfrm>
            <a:off x="544975" y="1257703"/>
            <a:ext cx="10896600" cy="538163"/>
          </a:xfrm>
        </p:spPr>
        <p:txBody>
          <a:bodyPr/>
          <a:lstStyle>
            <a:lvl1pPr marL="0" indent="0">
              <a:buNone/>
              <a:defRPr i="1">
                <a:solidFill>
                  <a:schemeClr val="accent1"/>
                </a:solidFill>
              </a:defRPr>
            </a:lvl1pPr>
          </a:lstStyle>
          <a:p>
            <a:pPr lvl="0"/>
            <a:r>
              <a:rPr lang="en-US" dirty="0"/>
              <a:t>Enter Subtitle here</a:t>
            </a:r>
          </a:p>
        </p:txBody>
      </p:sp>
      <p:pic>
        <p:nvPicPr>
          <p:cNvPr id="10" name="Graphic 9">
            <a:extLst>
              <a:ext uri="{FF2B5EF4-FFF2-40B4-BE49-F238E27FC236}">
                <a16:creationId xmlns:a16="http://schemas.microsoft.com/office/drawing/2014/main" id="{BADE9099-9EED-46A4-8C84-F3E08BC0108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2" name="TextBox 11">
            <a:extLst>
              <a:ext uri="{FF2B5EF4-FFF2-40B4-BE49-F238E27FC236}">
                <a16:creationId xmlns:a16="http://schemas.microsoft.com/office/drawing/2014/main" id="{C67EE3D1-597F-401D-BC9F-733D3C14B8A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41EFA12A-F1EB-44AD-BD37-6431B0E0C290}"/>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605094666"/>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2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Multicolor Band">
            <a:extLst>
              <a:ext uri="{FF2B5EF4-FFF2-40B4-BE49-F238E27FC236}">
                <a16:creationId xmlns:a16="http://schemas.microsoft.com/office/drawing/2014/main" id="{2F4D7763-F8A1-7842-AABF-6EE1576723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1" name="TextBox 10">
            <a:extLst>
              <a:ext uri="{FF2B5EF4-FFF2-40B4-BE49-F238E27FC236}">
                <a16:creationId xmlns:a16="http://schemas.microsoft.com/office/drawing/2014/main" id="{9BDA2EC4-B26C-4FE9-A7F2-7E4CE81F6E17}"/>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2" name="TextBox 11">
            <a:extLst>
              <a:ext uri="{FF2B5EF4-FFF2-40B4-BE49-F238E27FC236}">
                <a16:creationId xmlns:a16="http://schemas.microsoft.com/office/drawing/2014/main" id="{19E6225C-16FD-4A69-91B0-CDA82D31BC9A}"/>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871131851"/>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Map">
    <p:spTree>
      <p:nvGrpSpPr>
        <p:cNvPr id="1" name=""/>
        <p:cNvGrpSpPr/>
        <p:nvPr/>
      </p:nvGrpSpPr>
      <p:grpSpPr>
        <a:xfrm>
          <a:off x="0" y="0"/>
          <a:ext cx="0" cy="0"/>
          <a:chOff x="0" y="0"/>
          <a:chExt cx="0" cy="0"/>
        </a:xfrm>
      </p:grpSpPr>
      <p:pic>
        <p:nvPicPr>
          <p:cNvPr id="11" name="Multicolor Band">
            <a:extLst>
              <a:ext uri="{FF2B5EF4-FFF2-40B4-BE49-F238E27FC236}">
                <a16:creationId xmlns:a16="http://schemas.microsoft.com/office/drawing/2014/main" id="{CD6E83EA-C7D6-D94A-AFC7-8BC3D272A8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2" name="TextBox 11">
            <a:extLst>
              <a:ext uri="{FF2B5EF4-FFF2-40B4-BE49-F238E27FC236}">
                <a16:creationId xmlns:a16="http://schemas.microsoft.com/office/drawing/2014/main" id="{810FA794-338E-4409-B7B6-CBFA4125EAA1}"/>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3" name="TextBox 12">
            <a:extLst>
              <a:ext uri="{FF2B5EF4-FFF2-40B4-BE49-F238E27FC236}">
                <a16:creationId xmlns:a16="http://schemas.microsoft.com/office/drawing/2014/main" id="{12270920-5D30-4D01-A383-373F509C0533}"/>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582759345"/>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Multicolor Band">
            <a:extLst>
              <a:ext uri="{FF2B5EF4-FFF2-40B4-BE49-F238E27FC236}">
                <a16:creationId xmlns:a16="http://schemas.microsoft.com/office/drawing/2014/main" id="{89447AC0-6C48-D842-8527-7BBC29C402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10" name="Rectangle 9">
            <a:extLst>
              <a:ext uri="{FF2B5EF4-FFF2-40B4-BE49-F238E27FC236}">
                <a16:creationId xmlns:a16="http://schemas.microsoft.com/office/drawing/2014/main" id="{17219E9C-438A-4147-8992-B2DB80158471}"/>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Graphic 7">
            <a:extLst>
              <a:ext uri="{FF2B5EF4-FFF2-40B4-BE49-F238E27FC236}">
                <a16:creationId xmlns:a16="http://schemas.microsoft.com/office/drawing/2014/main" id="{7DB863D8-2D0F-44FF-85F4-6FD3EE3887C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4" name="TextBox 3">
            <a:extLst>
              <a:ext uri="{FF2B5EF4-FFF2-40B4-BE49-F238E27FC236}">
                <a16:creationId xmlns:a16="http://schemas.microsoft.com/office/drawing/2014/main" id="{08C7E3A5-4707-4BF1-B744-D6A7F7F04A40}"/>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2" name="TextBox 11">
            <a:extLst>
              <a:ext uri="{FF2B5EF4-FFF2-40B4-BE49-F238E27FC236}">
                <a16:creationId xmlns:a16="http://schemas.microsoft.com/office/drawing/2014/main" id="{75129B4A-4CA7-4D4D-8D3E-292CB62AA82E}"/>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649579211"/>
      </p:ext>
    </p:extLst>
  </p:cSld>
  <p:clrMapOvr>
    <a:masterClrMapping/>
  </p:clrMapOvr>
  <p:extLst>
    <p:ext uri="{DCECCB84-F9BA-43D5-87BE-67443E8EF086}">
      <p15:sldGuideLst xmlns:p15="http://schemas.microsoft.com/office/powerpoint/2012/main">
        <p15:guide id="1" orient="horz" pos="888">
          <p15:clr>
            <a:srgbClr val="FBAE40"/>
          </p15:clr>
        </p15:guide>
        <p15:guide id="2" orient="horz" pos="2160" userDrawn="1">
          <p15:clr>
            <a:srgbClr val="FBAE40"/>
          </p15:clr>
        </p15:guide>
        <p15:guide id="3" orient="horz" pos="22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pic>
        <p:nvPicPr>
          <p:cNvPr id="11" name="Multicolor Band">
            <a:extLst>
              <a:ext uri="{FF2B5EF4-FFF2-40B4-BE49-F238E27FC236}">
                <a16:creationId xmlns:a16="http://schemas.microsoft.com/office/drawing/2014/main" id="{F331B535-53FE-B64A-B6B3-5F2502261B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FF7C0A8E-9B2D-BC4F-9311-F0D64C8E9616}"/>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Text Placeholder 2">
            <a:extLst>
              <a:ext uri="{FF2B5EF4-FFF2-40B4-BE49-F238E27FC236}">
                <a16:creationId xmlns:a16="http://schemas.microsoft.com/office/drawing/2014/main" id="{BE3FDDC4-84B9-4911-87B4-00945746ABBE}"/>
              </a:ext>
            </a:extLst>
          </p:cNvPr>
          <p:cNvSpPr>
            <a:spLocks noGrp="1"/>
          </p:cNvSpPr>
          <p:nvPr>
            <p:ph idx="1"/>
          </p:nvPr>
        </p:nvSpPr>
        <p:spPr>
          <a:xfrm>
            <a:off x="544975" y="1399032"/>
            <a:ext cx="5277465" cy="5054234"/>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ext Placeholder 2">
            <a:extLst>
              <a:ext uri="{FF2B5EF4-FFF2-40B4-BE49-F238E27FC236}">
                <a16:creationId xmlns:a16="http://schemas.microsoft.com/office/drawing/2014/main" id="{2BE22981-7866-42B7-B8F6-5811E05A2164}"/>
              </a:ext>
            </a:extLst>
          </p:cNvPr>
          <p:cNvSpPr>
            <a:spLocks noGrp="1"/>
          </p:cNvSpPr>
          <p:nvPr>
            <p:ph idx="17"/>
          </p:nvPr>
        </p:nvSpPr>
        <p:spPr>
          <a:xfrm>
            <a:off x="6017625" y="1399032"/>
            <a:ext cx="5277465" cy="5054234"/>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25E2F489-77E9-4B9F-B792-71D53F9BC9A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01A0578B-4E66-4CBA-AC34-B81D8501B1CD}"/>
              </a:ext>
            </a:extLst>
          </p:cNvPr>
          <p:cNvSpPr>
            <a:spLocks noGrp="1"/>
          </p:cNvSpPr>
          <p:nvPr>
            <p:ph type="title" hasCustomPrompt="1"/>
          </p:nvPr>
        </p:nvSpPr>
        <p:spPr>
          <a:xfrm>
            <a:off x="544975" y="328476"/>
            <a:ext cx="10750114"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15" name="TextBox 14">
            <a:extLst>
              <a:ext uri="{FF2B5EF4-FFF2-40B4-BE49-F238E27FC236}">
                <a16:creationId xmlns:a16="http://schemas.microsoft.com/office/drawing/2014/main" id="{136E6AB6-FBE1-4C03-A7F1-982CF84D0CA9}"/>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7" name="TextBox 16">
            <a:extLst>
              <a:ext uri="{FF2B5EF4-FFF2-40B4-BE49-F238E27FC236}">
                <a16:creationId xmlns:a16="http://schemas.microsoft.com/office/drawing/2014/main" id="{ECC2C561-ECD1-4F77-8F2F-937BF9EE6AFB}"/>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96562729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1 Image">
    <p:spTree>
      <p:nvGrpSpPr>
        <p:cNvPr id="1" name=""/>
        <p:cNvGrpSpPr/>
        <p:nvPr/>
      </p:nvGrpSpPr>
      <p:grpSpPr>
        <a:xfrm>
          <a:off x="0" y="0"/>
          <a:ext cx="0" cy="0"/>
          <a:chOff x="0" y="0"/>
          <a:chExt cx="0" cy="0"/>
        </a:xfrm>
      </p:grpSpPr>
      <p:pic>
        <p:nvPicPr>
          <p:cNvPr id="15" name="Multicolor Band">
            <a:extLst>
              <a:ext uri="{FF2B5EF4-FFF2-40B4-BE49-F238E27FC236}">
                <a16:creationId xmlns:a16="http://schemas.microsoft.com/office/drawing/2014/main" id="{185B217C-A901-514A-9594-FDD5C1DE3F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533400" y="4919735"/>
            <a:ext cx="10772599" cy="15110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Text Placeholder 2">
            <a:extLst>
              <a:ext uri="{FF2B5EF4-FFF2-40B4-BE49-F238E27FC236}">
                <a16:creationId xmlns:a16="http://schemas.microsoft.com/office/drawing/2014/main" id="{D950BA8E-9B59-4B30-A858-54FCC0E8D054}"/>
              </a:ext>
            </a:extLst>
          </p:cNvPr>
          <p:cNvSpPr>
            <a:spLocks noGrp="1"/>
          </p:cNvSpPr>
          <p:nvPr>
            <p:ph idx="1"/>
          </p:nvPr>
        </p:nvSpPr>
        <p:spPr>
          <a:xfrm>
            <a:off x="544976" y="1399031"/>
            <a:ext cx="5196258" cy="3383983"/>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ext Placeholder 2">
            <a:extLst>
              <a:ext uri="{FF2B5EF4-FFF2-40B4-BE49-F238E27FC236}">
                <a16:creationId xmlns:a16="http://schemas.microsoft.com/office/drawing/2014/main" id="{9EC5FC51-F312-4DAD-9138-8BBAE079E2DB}"/>
              </a:ext>
            </a:extLst>
          </p:cNvPr>
          <p:cNvSpPr>
            <a:spLocks noGrp="1"/>
          </p:cNvSpPr>
          <p:nvPr>
            <p:ph idx="18"/>
          </p:nvPr>
        </p:nvSpPr>
        <p:spPr>
          <a:xfrm>
            <a:off x="5937240" y="1399031"/>
            <a:ext cx="5380334" cy="3383983"/>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9AF36DF3-8189-4177-BACD-AE414D1C41FB}"/>
              </a:ext>
            </a:extLst>
          </p:cNvPr>
          <p:cNvSpPr>
            <a:spLocks noGrp="1"/>
          </p:cNvSpPr>
          <p:nvPr>
            <p:ph type="title" hasCustomPrompt="1"/>
          </p:nvPr>
        </p:nvSpPr>
        <p:spPr>
          <a:xfrm>
            <a:off x="544975" y="328476"/>
            <a:ext cx="10772599"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11" name="TextBox 10">
            <a:extLst>
              <a:ext uri="{FF2B5EF4-FFF2-40B4-BE49-F238E27FC236}">
                <a16:creationId xmlns:a16="http://schemas.microsoft.com/office/drawing/2014/main" id="{F3AB4118-9E06-40A9-8868-8B44F5DB4A7B}"/>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7" name="TextBox 16">
            <a:extLst>
              <a:ext uri="{FF2B5EF4-FFF2-40B4-BE49-F238E27FC236}">
                <a16:creationId xmlns:a16="http://schemas.microsoft.com/office/drawing/2014/main" id="{0BABAAFA-7775-43E4-B2CB-EEC81E1BE762}"/>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17712320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lumn Text, 2 Image">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EB4DAF1B-611B-D848-8FB7-24D09261B8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504926"/>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0" y="2647929"/>
            <a:ext cx="7013448" cy="4210071"/>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5" name="Picture Placeholder 4">
            <a:extLst>
              <a:ext uri="{FF2B5EF4-FFF2-40B4-BE49-F238E27FC236}">
                <a16:creationId xmlns:a16="http://schemas.microsoft.com/office/drawing/2014/main" id="{D9FE4CAB-C8B7-B240-A7F9-32856AF12D2A}"/>
              </a:ext>
            </a:extLst>
          </p:cNvPr>
          <p:cNvSpPr>
            <a:spLocks noGrp="1"/>
          </p:cNvSpPr>
          <p:nvPr>
            <p:ph type="pic" sz="quarter" idx="19"/>
          </p:nvPr>
        </p:nvSpPr>
        <p:spPr>
          <a:xfrm>
            <a:off x="7013448" y="2647929"/>
            <a:ext cx="4582807" cy="4210071"/>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2">
            <a:extLst>
              <a:ext uri="{FF2B5EF4-FFF2-40B4-BE49-F238E27FC236}">
                <a16:creationId xmlns:a16="http://schemas.microsoft.com/office/drawing/2014/main" id="{9EC5FC51-F312-4DAD-9138-8BBAE079E2DB}"/>
              </a:ext>
            </a:extLst>
          </p:cNvPr>
          <p:cNvSpPr>
            <a:spLocks noGrp="1"/>
          </p:cNvSpPr>
          <p:nvPr>
            <p:ph idx="18"/>
          </p:nvPr>
        </p:nvSpPr>
        <p:spPr>
          <a:xfrm>
            <a:off x="4352544" y="323650"/>
            <a:ext cx="6656832" cy="2039334"/>
          </a:xfrm>
          <a:prstGeom prst="rect">
            <a:avLst/>
          </a:prstGeom>
        </p:spPr>
        <p:txBody>
          <a:bodyPr vert="horz" lIns="91440" tIns="45720" rIns="91440" bIns="45720" rtlCol="0">
            <a:noAutofit/>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9AF36DF3-8189-4177-BACD-AE414D1C41FB}"/>
              </a:ext>
            </a:extLst>
          </p:cNvPr>
          <p:cNvSpPr>
            <a:spLocks noGrp="1"/>
          </p:cNvSpPr>
          <p:nvPr>
            <p:ph type="title" hasCustomPrompt="1"/>
          </p:nvPr>
        </p:nvSpPr>
        <p:spPr>
          <a:xfrm>
            <a:off x="544975" y="328476"/>
            <a:ext cx="3441809"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11" name="TextBox 10">
            <a:extLst>
              <a:ext uri="{FF2B5EF4-FFF2-40B4-BE49-F238E27FC236}">
                <a16:creationId xmlns:a16="http://schemas.microsoft.com/office/drawing/2014/main" id="{A5CE844A-0014-408A-B54F-8F2DDD4F57A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7" name="TextBox 16">
            <a:extLst>
              <a:ext uri="{FF2B5EF4-FFF2-40B4-BE49-F238E27FC236}">
                <a16:creationId xmlns:a16="http://schemas.microsoft.com/office/drawing/2014/main" id="{A05B1579-C85D-45A5-B03A-146906D3D780}"/>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6486036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ogo and Text, 3 Image">
    <p:spTree>
      <p:nvGrpSpPr>
        <p:cNvPr id="1" name=""/>
        <p:cNvGrpSpPr/>
        <p:nvPr/>
      </p:nvGrpSpPr>
      <p:grpSpPr>
        <a:xfrm>
          <a:off x="0" y="0"/>
          <a:ext cx="0" cy="0"/>
          <a:chOff x="0" y="0"/>
          <a:chExt cx="0" cy="0"/>
        </a:xfrm>
      </p:grpSpPr>
      <p:pic>
        <p:nvPicPr>
          <p:cNvPr id="14" name="Multicolor Band">
            <a:extLst>
              <a:ext uri="{FF2B5EF4-FFF2-40B4-BE49-F238E27FC236}">
                <a16:creationId xmlns:a16="http://schemas.microsoft.com/office/drawing/2014/main" id="{94593EDC-B528-BC40-9BB7-8CD60842B9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4009868"/>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3682" y="4152342"/>
            <a:ext cx="4183935" cy="2705658"/>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5" name="Picture Placeholder 4">
            <a:extLst>
              <a:ext uri="{FF2B5EF4-FFF2-40B4-BE49-F238E27FC236}">
                <a16:creationId xmlns:a16="http://schemas.microsoft.com/office/drawing/2014/main" id="{D9FE4CAB-C8B7-B240-A7F9-32856AF12D2A}"/>
              </a:ext>
            </a:extLst>
          </p:cNvPr>
          <p:cNvSpPr>
            <a:spLocks noGrp="1"/>
          </p:cNvSpPr>
          <p:nvPr>
            <p:ph type="pic" sz="quarter" idx="19"/>
          </p:nvPr>
        </p:nvSpPr>
        <p:spPr>
          <a:xfrm>
            <a:off x="7984989" y="4152342"/>
            <a:ext cx="3611266" cy="2705658"/>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2" name="Picture Placeholder 4">
            <a:extLst>
              <a:ext uri="{FF2B5EF4-FFF2-40B4-BE49-F238E27FC236}">
                <a16:creationId xmlns:a16="http://schemas.microsoft.com/office/drawing/2014/main" id="{77A4ABE7-E915-8640-8BC2-EBD9AFE9B6C9}"/>
              </a:ext>
            </a:extLst>
          </p:cNvPr>
          <p:cNvSpPr>
            <a:spLocks noGrp="1"/>
          </p:cNvSpPr>
          <p:nvPr>
            <p:ph type="pic" sz="quarter" idx="20"/>
          </p:nvPr>
        </p:nvSpPr>
        <p:spPr>
          <a:xfrm>
            <a:off x="4180253" y="4152342"/>
            <a:ext cx="3804736" cy="2705658"/>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6" name="Text Placeholder 2">
            <a:extLst>
              <a:ext uri="{FF2B5EF4-FFF2-40B4-BE49-F238E27FC236}">
                <a16:creationId xmlns:a16="http://schemas.microsoft.com/office/drawing/2014/main" id="{51B1732C-8450-4B4C-9997-80C37A33A36B}"/>
              </a:ext>
            </a:extLst>
          </p:cNvPr>
          <p:cNvSpPr>
            <a:spLocks noGrp="1"/>
          </p:cNvSpPr>
          <p:nvPr>
            <p:ph idx="18"/>
          </p:nvPr>
        </p:nvSpPr>
        <p:spPr>
          <a:xfrm>
            <a:off x="4352544" y="323650"/>
            <a:ext cx="6656832" cy="2039334"/>
          </a:xfrm>
          <a:prstGeom prst="rect">
            <a:avLst/>
          </a:prstGeom>
        </p:spPr>
        <p:txBody>
          <a:bodyPr vert="horz" lIns="91440" tIns="45720" rIns="91440" bIns="45720" rtlCol="0">
            <a:noAutofit/>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7" name="Title 6">
            <a:extLst>
              <a:ext uri="{FF2B5EF4-FFF2-40B4-BE49-F238E27FC236}">
                <a16:creationId xmlns:a16="http://schemas.microsoft.com/office/drawing/2014/main" id="{65A8C279-6182-2E42-BC60-68DC59074EE1}"/>
              </a:ext>
            </a:extLst>
          </p:cNvPr>
          <p:cNvSpPr>
            <a:spLocks noGrp="1"/>
          </p:cNvSpPr>
          <p:nvPr>
            <p:ph type="title" hasCustomPrompt="1"/>
          </p:nvPr>
        </p:nvSpPr>
        <p:spPr>
          <a:xfrm>
            <a:off x="533400" y="323649"/>
            <a:ext cx="3441700" cy="2039334"/>
          </a:xfrm>
        </p:spPr>
        <p:txBody>
          <a:bodyPr/>
          <a:lstStyle>
            <a:lvl1pPr>
              <a:defRPr kumimoji="0" lang="en-US" sz="2800" b="1" i="0" u="none" strike="noStrike" kern="1200" cap="none" spc="0" normalizeH="0" baseline="0" dirty="0" smtClean="0">
                <a:ln>
                  <a:noFill/>
                </a:ln>
                <a:solidFill>
                  <a:schemeClr val="tx1"/>
                </a:solidFill>
                <a:effectLst/>
                <a:uLnTx/>
                <a:uFillTx/>
                <a:latin typeface="+mj-lt"/>
                <a:ea typeface="+mj-ea"/>
                <a:cs typeface="Sitka Text"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Headline Font is Sitka Text Bold, 28pt in Title Case</a:t>
            </a:r>
          </a:p>
        </p:txBody>
      </p:sp>
      <p:sp>
        <p:nvSpPr>
          <p:cNvPr id="17" name="TextBox 16">
            <a:extLst>
              <a:ext uri="{FF2B5EF4-FFF2-40B4-BE49-F238E27FC236}">
                <a16:creationId xmlns:a16="http://schemas.microsoft.com/office/drawing/2014/main" id="{C229C12C-BE02-4850-BFF8-2ADF347B1C1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8" name="TextBox 17">
            <a:extLst>
              <a:ext uri="{FF2B5EF4-FFF2-40B4-BE49-F238E27FC236}">
                <a16:creationId xmlns:a16="http://schemas.microsoft.com/office/drawing/2014/main" id="{3B1FA981-176E-4C69-9150-96D483D67FAF}"/>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1017647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ext, 1 Image">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4AC8C006-3BD9-4A42-AB86-424E4985F1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297760" y="4009869"/>
            <a:ext cx="11004824" cy="244339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2">
            <a:extLst>
              <a:ext uri="{FF2B5EF4-FFF2-40B4-BE49-F238E27FC236}">
                <a16:creationId xmlns:a16="http://schemas.microsoft.com/office/drawing/2014/main" id="{9EC5FC51-F312-4DAD-9138-8BBAE079E2DB}"/>
              </a:ext>
            </a:extLst>
          </p:cNvPr>
          <p:cNvSpPr>
            <a:spLocks noGrp="1"/>
          </p:cNvSpPr>
          <p:nvPr>
            <p:ph idx="18"/>
          </p:nvPr>
        </p:nvSpPr>
        <p:spPr>
          <a:xfrm>
            <a:off x="544975" y="1326630"/>
            <a:ext cx="10517766" cy="2383436"/>
          </a:xfrm>
          <a:prstGeom prst="rect">
            <a:avLst/>
          </a:prstGeom>
        </p:spPr>
        <p:txBody>
          <a:bodyPr vert="horz" lIns="91440" tIns="45720" rIns="91440" bIns="45720" numCol="2" spcCol="182880" rtlCol="0" anchor="t" anchorCtr="0">
            <a:noAutofit/>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773F9235-2B8E-164A-AB04-E9272E5C1D14}"/>
              </a:ext>
            </a:extLst>
          </p:cNvPr>
          <p:cNvSpPr>
            <a:spLocks noGrp="1"/>
          </p:cNvSpPr>
          <p:nvPr>
            <p:ph type="title" hasCustomPrompt="1"/>
          </p:nvPr>
        </p:nvSpPr>
        <p:spPr>
          <a:xfrm>
            <a:off x="544975" y="328476"/>
            <a:ext cx="10517766"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11" name="TextBox 10">
            <a:extLst>
              <a:ext uri="{FF2B5EF4-FFF2-40B4-BE49-F238E27FC236}">
                <a16:creationId xmlns:a16="http://schemas.microsoft.com/office/drawing/2014/main" id="{A46FCC36-0279-470B-ADCD-1851CAA75B92}"/>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B75859BD-4C46-4419-9845-1E2B768A5369}"/>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1435767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Larg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E15626-6490-4B46-8414-0AFA34454839}"/>
              </a:ext>
            </a:extLst>
          </p:cNvPr>
          <p:cNvSpPr>
            <a:spLocks noGrp="1"/>
          </p:cNvSpPr>
          <p:nvPr>
            <p:ph type="pic" sz="quarter" idx="11" hasCustomPrompt="1"/>
          </p:nvPr>
        </p:nvSpPr>
        <p:spPr>
          <a:xfrm>
            <a:off x="0" y="0"/>
            <a:ext cx="12192000" cy="671552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dirty="0"/>
              <a:t>Click to add photo</a:t>
            </a:r>
          </a:p>
        </p:txBody>
      </p:sp>
      <p:pic>
        <p:nvPicPr>
          <p:cNvPr id="8" name="Multicolor Band">
            <a:extLst>
              <a:ext uri="{FF2B5EF4-FFF2-40B4-BE49-F238E27FC236}">
                <a16:creationId xmlns:a16="http://schemas.microsoft.com/office/drawing/2014/main" id="{B4BB27EB-E031-42C9-BAA4-ECA68768B2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7" name="Text Placeholder 2">
            <a:extLst>
              <a:ext uri="{FF2B5EF4-FFF2-40B4-BE49-F238E27FC236}">
                <a16:creationId xmlns:a16="http://schemas.microsoft.com/office/drawing/2014/main" id="{6AF317D4-D357-DD45-BE35-8F252FCB0CE0}"/>
              </a:ext>
            </a:extLst>
          </p:cNvPr>
          <p:cNvSpPr>
            <a:spLocks noGrp="1"/>
          </p:cNvSpPr>
          <p:nvPr>
            <p:ph type="body" sz="quarter" idx="18" hasCustomPrompt="1"/>
          </p:nvPr>
        </p:nvSpPr>
        <p:spPr>
          <a:xfrm>
            <a:off x="4595854" y="5245489"/>
            <a:ext cx="7481846" cy="921399"/>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a:solidFill>
                  <a:schemeClr val="tx1"/>
                </a:solidFill>
                <a:latin typeface="+mj-lt"/>
              </a:defRPr>
            </a:lvl1pPr>
          </a:lstStyle>
          <a:p>
            <a:r>
              <a:rPr lang="en-US" dirty="0"/>
              <a:t>Title Font is Sitka Text Bold, 28pt in Title Case</a:t>
            </a:r>
            <a:endParaRPr lang="en-US" sz="2800" b="0" dirty="0"/>
          </a:p>
        </p:txBody>
      </p:sp>
      <p:sp>
        <p:nvSpPr>
          <p:cNvPr id="9" name="Text Placeholder 14">
            <a:extLst>
              <a:ext uri="{FF2B5EF4-FFF2-40B4-BE49-F238E27FC236}">
                <a16:creationId xmlns:a16="http://schemas.microsoft.com/office/drawing/2014/main" id="{D7F2BC5D-0ED3-4D48-B1BD-C7BEA528E848}"/>
              </a:ext>
            </a:extLst>
          </p:cNvPr>
          <p:cNvSpPr>
            <a:spLocks noGrp="1"/>
          </p:cNvSpPr>
          <p:nvPr>
            <p:ph type="body" sz="quarter" idx="19" hasCustomPrompt="1"/>
          </p:nvPr>
        </p:nvSpPr>
        <p:spPr>
          <a:xfrm>
            <a:off x="4595854" y="6166887"/>
            <a:ext cx="7481846" cy="548640"/>
          </a:xfrm>
        </p:spPr>
        <p:txBody>
          <a:bodyPr/>
          <a:lstStyle>
            <a:lvl1pPr marL="0" indent="0">
              <a:buNone/>
              <a:defRPr lang="en-US" sz="1600" dirty="0">
                <a:solidFill>
                  <a:schemeClr val="accent1"/>
                </a:solidFill>
              </a:defRPr>
            </a:lvl1pPr>
          </a:lstStyle>
          <a:p>
            <a:pPr lvl="0"/>
            <a:r>
              <a:rPr lang="en-US" dirty="0"/>
              <a:t>Date in Calibri font, 16pt</a:t>
            </a:r>
          </a:p>
        </p:txBody>
      </p:sp>
    </p:spTree>
    <p:extLst>
      <p:ext uri="{BB962C8B-B14F-4D97-AF65-F5344CB8AC3E}">
        <p14:creationId xmlns:p14="http://schemas.microsoft.com/office/powerpoint/2010/main" val="15233754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 1 Image Circle">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93545EA6-ED52-2640-B4E5-552262B7E1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4008788"/>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0" y="4152342"/>
            <a:ext cx="11596255" cy="2705658"/>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2">
            <a:extLst>
              <a:ext uri="{FF2B5EF4-FFF2-40B4-BE49-F238E27FC236}">
                <a16:creationId xmlns:a16="http://schemas.microsoft.com/office/drawing/2014/main" id="{9EC5FC51-F312-4DAD-9138-8BBAE079E2DB}"/>
              </a:ext>
            </a:extLst>
          </p:cNvPr>
          <p:cNvSpPr>
            <a:spLocks noGrp="1"/>
          </p:cNvSpPr>
          <p:nvPr>
            <p:ph idx="18"/>
          </p:nvPr>
        </p:nvSpPr>
        <p:spPr>
          <a:xfrm>
            <a:off x="544975" y="1326630"/>
            <a:ext cx="4176927" cy="2383436"/>
          </a:xfrm>
          <a:prstGeom prst="rect">
            <a:avLst/>
          </a:prstGeom>
        </p:spPr>
        <p:txBody>
          <a:bodyPr vert="horz" lIns="91440" tIns="45720" rIns="91440" bIns="45720" numCol="1" spcCol="182880" rtlCol="0" anchor="t" anchorCtr="0">
            <a:noAutofit/>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773F9235-2B8E-164A-AB04-E9272E5C1D14}"/>
              </a:ext>
            </a:extLst>
          </p:cNvPr>
          <p:cNvSpPr>
            <a:spLocks noGrp="1"/>
          </p:cNvSpPr>
          <p:nvPr>
            <p:ph type="title" hasCustomPrompt="1"/>
          </p:nvPr>
        </p:nvSpPr>
        <p:spPr>
          <a:xfrm>
            <a:off x="544975" y="328476"/>
            <a:ext cx="4176927" cy="914400"/>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Sitka Text Bold, 28pt</a:t>
            </a:r>
          </a:p>
        </p:txBody>
      </p:sp>
      <p:sp>
        <p:nvSpPr>
          <p:cNvPr id="3" name="Picture Placeholder 2">
            <a:extLst>
              <a:ext uri="{FF2B5EF4-FFF2-40B4-BE49-F238E27FC236}">
                <a16:creationId xmlns:a16="http://schemas.microsoft.com/office/drawing/2014/main" id="{20B55B77-1448-DE46-87D6-8B6F945E6816}"/>
              </a:ext>
            </a:extLst>
          </p:cNvPr>
          <p:cNvSpPr>
            <a:spLocks noGrp="1"/>
          </p:cNvSpPr>
          <p:nvPr>
            <p:ph type="pic" sz="quarter" idx="19"/>
          </p:nvPr>
        </p:nvSpPr>
        <p:spPr>
          <a:xfrm>
            <a:off x="5202269" y="506212"/>
            <a:ext cx="5913619" cy="5917072"/>
          </a:xfrm>
          <a:prstGeom prst="ellipse">
            <a:avLst/>
          </a:prstGeom>
        </p:spPr>
        <p:txBody>
          <a:bodyPr/>
          <a:lstStyle/>
          <a:p>
            <a:r>
              <a:rPr lang="en-US"/>
              <a:t>Click icon to add picture</a:t>
            </a:r>
          </a:p>
        </p:txBody>
      </p:sp>
      <p:sp>
        <p:nvSpPr>
          <p:cNvPr id="11" name="TextBox 10">
            <a:extLst>
              <a:ext uri="{FF2B5EF4-FFF2-40B4-BE49-F238E27FC236}">
                <a16:creationId xmlns:a16="http://schemas.microsoft.com/office/drawing/2014/main" id="{AC6D0999-E15D-4302-AB35-9FB5D5C5DAE7}"/>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51126237-0B72-425D-9D03-0B9C4F9F7208}"/>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48454394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ext, 3 Image">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5F0EACC2-90F3-DF49-BEC9-4DCEA68A0E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297760" y="4009869"/>
            <a:ext cx="3565533" cy="244339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2">
            <a:extLst>
              <a:ext uri="{FF2B5EF4-FFF2-40B4-BE49-F238E27FC236}">
                <a16:creationId xmlns:a16="http://schemas.microsoft.com/office/drawing/2014/main" id="{9EC5FC51-F312-4DAD-9138-8BBAE079E2DB}"/>
              </a:ext>
            </a:extLst>
          </p:cNvPr>
          <p:cNvSpPr>
            <a:spLocks noGrp="1"/>
          </p:cNvSpPr>
          <p:nvPr>
            <p:ph idx="18"/>
          </p:nvPr>
        </p:nvSpPr>
        <p:spPr>
          <a:xfrm>
            <a:off x="544975" y="1326630"/>
            <a:ext cx="10517766" cy="2383436"/>
          </a:xfrm>
          <a:prstGeom prst="rect">
            <a:avLst/>
          </a:prstGeom>
        </p:spPr>
        <p:txBody>
          <a:bodyPr vert="horz" lIns="91440" tIns="45720" rIns="91440" bIns="45720" numCol="2" spcCol="182880" rtlCol="0" anchor="t" anchorCtr="0">
            <a:noAutofit/>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6" name="Title Placeholder 1">
            <a:extLst>
              <a:ext uri="{FF2B5EF4-FFF2-40B4-BE49-F238E27FC236}">
                <a16:creationId xmlns:a16="http://schemas.microsoft.com/office/drawing/2014/main" id="{773F9235-2B8E-164A-AB04-E9272E5C1D14}"/>
              </a:ext>
            </a:extLst>
          </p:cNvPr>
          <p:cNvSpPr>
            <a:spLocks noGrp="1"/>
          </p:cNvSpPr>
          <p:nvPr>
            <p:ph type="title" hasCustomPrompt="1"/>
          </p:nvPr>
        </p:nvSpPr>
        <p:spPr>
          <a:xfrm>
            <a:off x="544975" y="328476"/>
            <a:ext cx="10517766"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18" name="Picture Placeholder 4">
            <a:extLst>
              <a:ext uri="{FF2B5EF4-FFF2-40B4-BE49-F238E27FC236}">
                <a16:creationId xmlns:a16="http://schemas.microsoft.com/office/drawing/2014/main" id="{B1B5C276-DA9B-8C4D-B792-73A51ED105C9}"/>
              </a:ext>
            </a:extLst>
          </p:cNvPr>
          <p:cNvSpPr>
            <a:spLocks noGrp="1"/>
          </p:cNvSpPr>
          <p:nvPr>
            <p:ph type="pic" sz="quarter" idx="19"/>
          </p:nvPr>
        </p:nvSpPr>
        <p:spPr>
          <a:xfrm>
            <a:off x="4023516" y="4009869"/>
            <a:ext cx="3565533" cy="244339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9" name="Picture Placeholder 4">
            <a:extLst>
              <a:ext uri="{FF2B5EF4-FFF2-40B4-BE49-F238E27FC236}">
                <a16:creationId xmlns:a16="http://schemas.microsoft.com/office/drawing/2014/main" id="{19D29C42-81BA-1146-9139-84A7F0709847}"/>
              </a:ext>
            </a:extLst>
          </p:cNvPr>
          <p:cNvSpPr>
            <a:spLocks noGrp="1"/>
          </p:cNvSpPr>
          <p:nvPr>
            <p:ph type="pic" sz="quarter" idx="20"/>
          </p:nvPr>
        </p:nvSpPr>
        <p:spPr>
          <a:xfrm>
            <a:off x="7749272" y="4009869"/>
            <a:ext cx="3565533" cy="244339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5" name="TextBox 14">
            <a:extLst>
              <a:ext uri="{FF2B5EF4-FFF2-40B4-BE49-F238E27FC236}">
                <a16:creationId xmlns:a16="http://schemas.microsoft.com/office/drawing/2014/main" id="{F544EA90-2BBF-4B4E-8F60-230BB50A282A}"/>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7" name="TextBox 16">
            <a:extLst>
              <a:ext uri="{FF2B5EF4-FFF2-40B4-BE49-F238E27FC236}">
                <a16:creationId xmlns:a16="http://schemas.microsoft.com/office/drawing/2014/main" id="{FC8AA0FB-5F8D-4500-B61A-85FF10CEC399}"/>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0376241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mage Header, 5 Image">
    <p:spTree>
      <p:nvGrpSpPr>
        <p:cNvPr id="1" name=""/>
        <p:cNvGrpSpPr/>
        <p:nvPr/>
      </p:nvGrpSpPr>
      <p:grpSpPr>
        <a:xfrm>
          <a:off x="0" y="0"/>
          <a:ext cx="0" cy="0"/>
          <a:chOff x="0" y="0"/>
          <a:chExt cx="0" cy="0"/>
        </a:xfrm>
      </p:grpSpPr>
      <p:pic>
        <p:nvPicPr>
          <p:cNvPr id="16" name="Multicolor Band">
            <a:extLst>
              <a:ext uri="{FF2B5EF4-FFF2-40B4-BE49-F238E27FC236}">
                <a16:creationId xmlns:a16="http://schemas.microsoft.com/office/drawing/2014/main" id="{1479A51E-7F6B-6F44-81BB-CCC913E7E7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4290140"/>
            <a:ext cx="12192000" cy="142473"/>
          </a:xfrm>
          <a:prstGeom prst="rect">
            <a:avLst/>
          </a:prstGeom>
        </p:spPr>
      </p:pic>
      <p:sp>
        <p:nvSpPr>
          <p:cNvPr id="5" name="Picture Placeholder 4">
            <a:extLst>
              <a:ext uri="{FF2B5EF4-FFF2-40B4-BE49-F238E27FC236}">
                <a16:creationId xmlns:a16="http://schemas.microsoft.com/office/drawing/2014/main" id="{03D8DF3F-ECD4-6F42-AB14-BC43F9DF9912}"/>
              </a:ext>
            </a:extLst>
          </p:cNvPr>
          <p:cNvSpPr>
            <a:spLocks noGrp="1"/>
          </p:cNvSpPr>
          <p:nvPr>
            <p:ph type="pic" sz="quarter" idx="17"/>
          </p:nvPr>
        </p:nvSpPr>
        <p:spPr>
          <a:xfrm>
            <a:off x="-3681" y="4437155"/>
            <a:ext cx="2319252"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1" name="Rectangle 20">
            <a:extLst>
              <a:ext uri="{FF2B5EF4-FFF2-40B4-BE49-F238E27FC236}">
                <a16:creationId xmlns:a16="http://schemas.microsoft.com/office/drawing/2014/main" id="{2C1175A4-CF57-1845-B847-BEE968C9EC3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3" name="Graphic 12">
            <a:extLst>
              <a:ext uri="{FF2B5EF4-FFF2-40B4-BE49-F238E27FC236}">
                <a16:creationId xmlns:a16="http://schemas.microsoft.com/office/drawing/2014/main" id="{BC8FAE0D-6756-4789-8FB4-6461769949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22" name="Picture Placeholder 4">
            <a:extLst>
              <a:ext uri="{FF2B5EF4-FFF2-40B4-BE49-F238E27FC236}">
                <a16:creationId xmlns:a16="http://schemas.microsoft.com/office/drawing/2014/main" id="{00C51E0C-E21B-0547-9270-32265B1DBB2E}"/>
              </a:ext>
            </a:extLst>
          </p:cNvPr>
          <p:cNvSpPr>
            <a:spLocks noGrp="1"/>
          </p:cNvSpPr>
          <p:nvPr>
            <p:ph type="pic" sz="quarter" idx="19"/>
          </p:nvPr>
        </p:nvSpPr>
        <p:spPr>
          <a:xfrm>
            <a:off x="2319250" y="4437155"/>
            <a:ext cx="2319252"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3" name="Picture Placeholder 4">
            <a:extLst>
              <a:ext uri="{FF2B5EF4-FFF2-40B4-BE49-F238E27FC236}">
                <a16:creationId xmlns:a16="http://schemas.microsoft.com/office/drawing/2014/main" id="{348EB04F-F22A-1E43-8719-6FE7C3681ACE}"/>
              </a:ext>
            </a:extLst>
          </p:cNvPr>
          <p:cNvSpPr>
            <a:spLocks noGrp="1"/>
          </p:cNvSpPr>
          <p:nvPr>
            <p:ph type="pic" sz="quarter" idx="20"/>
          </p:nvPr>
        </p:nvSpPr>
        <p:spPr>
          <a:xfrm>
            <a:off x="4642181" y="4437155"/>
            <a:ext cx="2319252"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4" name="Picture Placeholder 4">
            <a:extLst>
              <a:ext uri="{FF2B5EF4-FFF2-40B4-BE49-F238E27FC236}">
                <a16:creationId xmlns:a16="http://schemas.microsoft.com/office/drawing/2014/main" id="{F660471B-D4D4-B744-AC16-484D785AD5E1}"/>
              </a:ext>
            </a:extLst>
          </p:cNvPr>
          <p:cNvSpPr>
            <a:spLocks noGrp="1"/>
          </p:cNvSpPr>
          <p:nvPr>
            <p:ph type="pic" sz="quarter" idx="21"/>
          </p:nvPr>
        </p:nvSpPr>
        <p:spPr>
          <a:xfrm>
            <a:off x="6965112" y="4437155"/>
            <a:ext cx="2319252"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5" name="Picture Placeholder 4">
            <a:extLst>
              <a:ext uri="{FF2B5EF4-FFF2-40B4-BE49-F238E27FC236}">
                <a16:creationId xmlns:a16="http://schemas.microsoft.com/office/drawing/2014/main" id="{EC8BE584-23CC-074B-A49C-9CEEF8AB1642}"/>
              </a:ext>
            </a:extLst>
          </p:cNvPr>
          <p:cNvSpPr>
            <a:spLocks noGrp="1"/>
          </p:cNvSpPr>
          <p:nvPr>
            <p:ph type="pic" sz="quarter" idx="22"/>
          </p:nvPr>
        </p:nvSpPr>
        <p:spPr>
          <a:xfrm>
            <a:off x="9288042" y="4437155"/>
            <a:ext cx="2304533"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6" name="Picture Placeholder 4">
            <a:extLst>
              <a:ext uri="{FF2B5EF4-FFF2-40B4-BE49-F238E27FC236}">
                <a16:creationId xmlns:a16="http://schemas.microsoft.com/office/drawing/2014/main" id="{4868FC78-623E-5543-8ECD-CE86F83E64EB}"/>
              </a:ext>
            </a:extLst>
          </p:cNvPr>
          <p:cNvSpPr>
            <a:spLocks noGrp="1"/>
          </p:cNvSpPr>
          <p:nvPr>
            <p:ph type="pic" sz="quarter" idx="23"/>
          </p:nvPr>
        </p:nvSpPr>
        <p:spPr>
          <a:xfrm>
            <a:off x="-3682" y="0"/>
            <a:ext cx="11596255" cy="2420845"/>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7" name="Title Placeholder 1">
            <a:extLst>
              <a:ext uri="{FF2B5EF4-FFF2-40B4-BE49-F238E27FC236}">
                <a16:creationId xmlns:a16="http://schemas.microsoft.com/office/drawing/2014/main" id="{7E6B8CE0-3ED2-9747-889F-FBBC1AF7721E}"/>
              </a:ext>
            </a:extLst>
          </p:cNvPr>
          <p:cNvSpPr>
            <a:spLocks noGrp="1"/>
          </p:cNvSpPr>
          <p:nvPr>
            <p:ph type="title" hasCustomPrompt="1"/>
          </p:nvPr>
        </p:nvSpPr>
        <p:spPr>
          <a:xfrm>
            <a:off x="544975" y="328476"/>
            <a:ext cx="10495281"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US" dirty="0"/>
              <a:t>Headline Font is Sitka Text Bold, 28pt in Title Case</a:t>
            </a:r>
          </a:p>
        </p:txBody>
      </p:sp>
      <p:sp>
        <p:nvSpPr>
          <p:cNvPr id="6" name="Text Placeholder 5">
            <a:extLst>
              <a:ext uri="{FF2B5EF4-FFF2-40B4-BE49-F238E27FC236}">
                <a16:creationId xmlns:a16="http://schemas.microsoft.com/office/drawing/2014/main" id="{E6EE65B3-A99A-4443-B3C0-70AB50C31CD6}"/>
              </a:ext>
            </a:extLst>
          </p:cNvPr>
          <p:cNvSpPr>
            <a:spLocks noGrp="1"/>
          </p:cNvSpPr>
          <p:nvPr>
            <p:ph type="body" sz="quarter" idx="24"/>
          </p:nvPr>
        </p:nvSpPr>
        <p:spPr>
          <a:xfrm>
            <a:off x="544513" y="1385888"/>
            <a:ext cx="10494962" cy="908050"/>
          </a:xfrm>
        </p:spPr>
        <p:txBody>
          <a:bodyPr/>
          <a:lstStyle>
            <a:lvl1pPr marL="0" indent="0">
              <a:buNone/>
              <a:defRPr b="1">
                <a:solidFill>
                  <a:schemeClr val="bg1"/>
                </a:solidFill>
              </a:defRPr>
            </a:lvl1pPr>
            <a:lvl2pPr marL="320040" indent="0">
              <a:buNone/>
              <a:defRPr b="1">
                <a:solidFill>
                  <a:schemeClr val="bg1"/>
                </a:solidFill>
              </a:defRPr>
            </a:lvl2pPr>
            <a:lvl3pPr marL="59436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Click to edit Master text styles</a:t>
            </a:r>
          </a:p>
        </p:txBody>
      </p:sp>
      <p:sp>
        <p:nvSpPr>
          <p:cNvPr id="30" name="Text Placeholder 5">
            <a:extLst>
              <a:ext uri="{FF2B5EF4-FFF2-40B4-BE49-F238E27FC236}">
                <a16:creationId xmlns:a16="http://schemas.microsoft.com/office/drawing/2014/main" id="{F55AB2F2-E2FC-0A48-AFB0-0EA46B54142E}"/>
              </a:ext>
            </a:extLst>
          </p:cNvPr>
          <p:cNvSpPr>
            <a:spLocks noGrp="1"/>
          </p:cNvSpPr>
          <p:nvPr>
            <p:ph type="body" sz="quarter" idx="25"/>
          </p:nvPr>
        </p:nvSpPr>
        <p:spPr>
          <a:xfrm>
            <a:off x="544513" y="2637566"/>
            <a:ext cx="10494962" cy="1477233"/>
          </a:xfrm>
        </p:spPr>
        <p:txBody>
          <a:bodyPr/>
          <a:lstStyle>
            <a:lvl1pPr marL="0" indent="0">
              <a:buNone/>
              <a:defRPr sz="1800" b="0">
                <a:solidFill>
                  <a:schemeClr val="accent1"/>
                </a:solidFill>
              </a:defRPr>
            </a:lvl1pPr>
            <a:lvl2pPr marL="320040" indent="0">
              <a:buNone/>
              <a:defRPr b="1">
                <a:solidFill>
                  <a:schemeClr val="bg1"/>
                </a:solidFill>
              </a:defRPr>
            </a:lvl2pPr>
            <a:lvl3pPr marL="59436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6014C1BA-A9C4-462B-8981-6B6D94000431}"/>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8" name="TextBox 17">
            <a:extLst>
              <a:ext uri="{FF2B5EF4-FFF2-40B4-BE49-F238E27FC236}">
                <a16:creationId xmlns:a16="http://schemas.microsoft.com/office/drawing/2014/main" id="{403CCB71-2B86-4C72-B5E7-112A2267D904}"/>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83322354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5E340339-1074-E94B-9535-0742BFAF3E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17" name="Rectangle 16">
            <a:extLst>
              <a:ext uri="{FF2B5EF4-FFF2-40B4-BE49-F238E27FC236}">
                <a16:creationId xmlns:a16="http://schemas.microsoft.com/office/drawing/2014/main" id="{54D52202-1E0E-2D4F-973A-3079D8BA0970}"/>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ext Placeholder 2">
            <a:extLst>
              <a:ext uri="{FF2B5EF4-FFF2-40B4-BE49-F238E27FC236}">
                <a16:creationId xmlns:a16="http://schemas.microsoft.com/office/drawing/2014/main" id="{87ACF626-AFE2-42A6-A87A-33E55F7FA590}"/>
              </a:ext>
            </a:extLst>
          </p:cNvPr>
          <p:cNvSpPr>
            <a:spLocks noGrp="1"/>
          </p:cNvSpPr>
          <p:nvPr>
            <p:ph idx="1"/>
          </p:nvPr>
        </p:nvSpPr>
        <p:spPr>
          <a:xfrm>
            <a:off x="544975" y="1399032"/>
            <a:ext cx="3514044" cy="5031748"/>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ext Placeholder 2">
            <a:extLst>
              <a:ext uri="{FF2B5EF4-FFF2-40B4-BE49-F238E27FC236}">
                <a16:creationId xmlns:a16="http://schemas.microsoft.com/office/drawing/2014/main" id="{19FEBB11-092E-40E4-88D3-AF4485E18DE2}"/>
              </a:ext>
            </a:extLst>
          </p:cNvPr>
          <p:cNvSpPr>
            <a:spLocks noGrp="1"/>
          </p:cNvSpPr>
          <p:nvPr>
            <p:ph idx="17"/>
          </p:nvPr>
        </p:nvSpPr>
        <p:spPr>
          <a:xfrm>
            <a:off x="7861683" y="1399032"/>
            <a:ext cx="3440902" cy="5031748"/>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8" name="Text Placeholder 2">
            <a:extLst>
              <a:ext uri="{FF2B5EF4-FFF2-40B4-BE49-F238E27FC236}">
                <a16:creationId xmlns:a16="http://schemas.microsoft.com/office/drawing/2014/main" id="{BE1FBF54-5BDC-43AB-A436-153B58925D98}"/>
              </a:ext>
            </a:extLst>
          </p:cNvPr>
          <p:cNvSpPr>
            <a:spLocks noGrp="1"/>
          </p:cNvSpPr>
          <p:nvPr>
            <p:ph idx="18"/>
          </p:nvPr>
        </p:nvSpPr>
        <p:spPr>
          <a:xfrm>
            <a:off x="4239900" y="1399032"/>
            <a:ext cx="3440902" cy="5031748"/>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pic>
        <p:nvPicPr>
          <p:cNvPr id="16" name="Graphic 15">
            <a:extLst>
              <a:ext uri="{FF2B5EF4-FFF2-40B4-BE49-F238E27FC236}">
                <a16:creationId xmlns:a16="http://schemas.microsoft.com/office/drawing/2014/main" id="{AE10EE10-8611-42C5-986C-2B95076D1DC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9" name="Title Placeholder 1">
            <a:extLst>
              <a:ext uri="{FF2B5EF4-FFF2-40B4-BE49-F238E27FC236}">
                <a16:creationId xmlns:a16="http://schemas.microsoft.com/office/drawing/2014/main" id="{48C8A56E-B8BE-4466-B720-CD373A2DD16A}"/>
              </a:ext>
            </a:extLst>
          </p:cNvPr>
          <p:cNvSpPr>
            <a:spLocks noGrp="1"/>
          </p:cNvSpPr>
          <p:nvPr>
            <p:ph type="title" hasCustomPrompt="1"/>
          </p:nvPr>
        </p:nvSpPr>
        <p:spPr>
          <a:xfrm>
            <a:off x="544975" y="328476"/>
            <a:ext cx="10757609"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r>
              <a:rPr lang="en-US" dirty="0"/>
              <a:t>Headline Font is Sitka Text Bold, 28pt in Title Case</a:t>
            </a:r>
          </a:p>
        </p:txBody>
      </p:sp>
      <p:sp>
        <p:nvSpPr>
          <p:cNvPr id="15" name="TextBox 14">
            <a:extLst>
              <a:ext uri="{FF2B5EF4-FFF2-40B4-BE49-F238E27FC236}">
                <a16:creationId xmlns:a16="http://schemas.microsoft.com/office/drawing/2014/main" id="{2A80FFAA-42E3-4CA5-ACEA-F35F25D8E36B}"/>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20" name="TextBox 19">
            <a:extLst>
              <a:ext uri="{FF2B5EF4-FFF2-40B4-BE49-F238E27FC236}">
                <a16:creationId xmlns:a16="http://schemas.microsoft.com/office/drawing/2014/main" id="{AC67BD86-3744-4A5F-BFEF-1C5AAE120C78}"/>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954451519"/>
      </p:ext>
    </p:extLst>
  </p:cSld>
  <p:clrMapOvr>
    <a:masterClrMapping/>
  </p:clrMapOvr>
  <p:extLst>
    <p:ext uri="{DCECCB84-F9BA-43D5-87BE-67443E8EF086}">
      <p15:sldGuideLst xmlns:p15="http://schemas.microsoft.com/office/powerpoint/2012/main">
        <p15:guide id="27" pos="7200" userDrawn="1">
          <p15:clr>
            <a:srgbClr val="FBAE40"/>
          </p15:clr>
        </p15:guide>
        <p15:guide id="28" pos="336" userDrawn="1">
          <p15:clr>
            <a:srgbClr val="FBAE40"/>
          </p15:clr>
        </p15:guide>
        <p15:guide id="29" pos="2544" userDrawn="1">
          <p15:clr>
            <a:srgbClr val="FBAE40"/>
          </p15:clr>
        </p15:guide>
        <p15:guide id="30" pos="2688" userDrawn="1">
          <p15:clr>
            <a:srgbClr val="FBAE40"/>
          </p15:clr>
        </p15:guide>
        <p15:guide id="31" pos="4872" userDrawn="1">
          <p15:clr>
            <a:srgbClr val="FBAE40"/>
          </p15:clr>
        </p15:guide>
        <p15:guide id="32" pos="5016" userDrawn="1">
          <p15:clr>
            <a:srgbClr val="FBAE40"/>
          </p15:clr>
        </p15:guide>
        <p15:guide id="33" pos="7296" userDrawn="1">
          <p15:clr>
            <a:srgbClr val="FBAE40"/>
          </p15:clr>
        </p15:guide>
        <p15:guide id="34" orient="horz" pos="2808" userDrawn="1">
          <p15:clr>
            <a:srgbClr val="FBAE40"/>
          </p15:clr>
        </p15:guide>
        <p15:guide id="35" orient="horz" pos="336" userDrawn="1">
          <p15:clr>
            <a:srgbClr val="FBAE40"/>
          </p15:clr>
        </p15:guide>
        <p15:guide id="36" orient="horz" pos="1440" userDrawn="1">
          <p15:clr>
            <a:srgbClr val="FBAE40"/>
          </p15:clr>
        </p15:guide>
        <p15:guide id="37" orient="horz" pos="1584" userDrawn="1">
          <p15:clr>
            <a:srgbClr val="FBAE40"/>
          </p15:clr>
        </p15:guide>
        <p15:guide id="39" orient="horz" pos="26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1 Image full bleed">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99EA2D31-55DB-4144-A23B-B0281711F4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11" name="Picture Placeholder 10">
            <a:extLst>
              <a:ext uri="{FF2B5EF4-FFF2-40B4-BE49-F238E27FC236}">
                <a16:creationId xmlns:a16="http://schemas.microsoft.com/office/drawing/2014/main" id="{3282BEE9-433D-3E45-BCA3-7FF5D32B687E}"/>
              </a:ext>
            </a:extLst>
          </p:cNvPr>
          <p:cNvSpPr>
            <a:spLocks noGrp="1"/>
          </p:cNvSpPr>
          <p:nvPr>
            <p:ph type="pic" sz="quarter" idx="17"/>
          </p:nvPr>
        </p:nvSpPr>
        <p:spPr>
          <a:xfrm>
            <a:off x="6095999" y="328477"/>
            <a:ext cx="5184099" cy="6087313"/>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0" name="Rectangle 19">
            <a:extLst>
              <a:ext uri="{FF2B5EF4-FFF2-40B4-BE49-F238E27FC236}">
                <a16:creationId xmlns:a16="http://schemas.microsoft.com/office/drawing/2014/main" id="{BA14C10A-043A-BB41-ADA3-962E895E387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5" name="Graphic 14">
            <a:extLst>
              <a:ext uri="{FF2B5EF4-FFF2-40B4-BE49-F238E27FC236}">
                <a16:creationId xmlns:a16="http://schemas.microsoft.com/office/drawing/2014/main" id="{95163E89-30AA-4D51-B5AE-85796EDAC3C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8" name="Title Placeholder 1">
            <a:extLst>
              <a:ext uri="{FF2B5EF4-FFF2-40B4-BE49-F238E27FC236}">
                <a16:creationId xmlns:a16="http://schemas.microsoft.com/office/drawing/2014/main" id="{EC4533FD-280A-4FA2-9692-1BD94E17B434}"/>
              </a:ext>
            </a:extLst>
          </p:cNvPr>
          <p:cNvSpPr>
            <a:spLocks noGrp="1"/>
          </p:cNvSpPr>
          <p:nvPr>
            <p:ph type="title" hasCustomPrompt="1"/>
          </p:nvPr>
        </p:nvSpPr>
        <p:spPr>
          <a:xfrm>
            <a:off x="544975" y="328476"/>
            <a:ext cx="5277465" cy="1092551"/>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US" dirty="0"/>
              <a:t>Headline Font is Sitka Text Bold, 28pt in Title Case</a:t>
            </a:r>
          </a:p>
        </p:txBody>
      </p:sp>
      <p:sp>
        <p:nvSpPr>
          <p:cNvPr id="9" name="Text Placeholder 2">
            <a:extLst>
              <a:ext uri="{FF2B5EF4-FFF2-40B4-BE49-F238E27FC236}">
                <a16:creationId xmlns:a16="http://schemas.microsoft.com/office/drawing/2014/main" id="{64091193-BBE8-4136-AA7E-C477018F4A57}"/>
              </a:ext>
            </a:extLst>
          </p:cNvPr>
          <p:cNvSpPr>
            <a:spLocks noGrp="1"/>
          </p:cNvSpPr>
          <p:nvPr>
            <p:ph idx="1" hasCustomPrompt="1"/>
          </p:nvPr>
        </p:nvSpPr>
        <p:spPr>
          <a:xfrm>
            <a:off x="544975" y="1633929"/>
            <a:ext cx="5277465" cy="4781862"/>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10" name="TextBox 9">
            <a:extLst>
              <a:ext uri="{FF2B5EF4-FFF2-40B4-BE49-F238E27FC236}">
                <a16:creationId xmlns:a16="http://schemas.microsoft.com/office/drawing/2014/main" id="{CC45AECE-E392-4946-80C6-E83B785FCF22}"/>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3" name="TextBox 12">
            <a:extLst>
              <a:ext uri="{FF2B5EF4-FFF2-40B4-BE49-F238E27FC236}">
                <a16:creationId xmlns:a16="http://schemas.microsoft.com/office/drawing/2014/main" id="{05A47EDA-193A-46F1-90C5-40EC8D886C15}"/>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56978892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2 Images">
    <p:spTree>
      <p:nvGrpSpPr>
        <p:cNvPr id="1" name=""/>
        <p:cNvGrpSpPr/>
        <p:nvPr/>
      </p:nvGrpSpPr>
      <p:grpSpPr>
        <a:xfrm>
          <a:off x="0" y="0"/>
          <a:ext cx="0" cy="0"/>
          <a:chOff x="0" y="0"/>
          <a:chExt cx="0" cy="0"/>
        </a:xfrm>
      </p:grpSpPr>
      <p:pic>
        <p:nvPicPr>
          <p:cNvPr id="13" name="Multicolor Band">
            <a:extLst>
              <a:ext uri="{FF2B5EF4-FFF2-40B4-BE49-F238E27FC236}">
                <a16:creationId xmlns:a16="http://schemas.microsoft.com/office/drawing/2014/main" id="{77DC86FE-7D5F-7E4E-BBCF-FED634D27A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1" name="Rectangle 20">
            <a:extLst>
              <a:ext uri="{FF2B5EF4-FFF2-40B4-BE49-F238E27FC236}">
                <a16:creationId xmlns:a16="http://schemas.microsoft.com/office/drawing/2014/main" id="{C683EB68-1DD2-2F46-9BE5-48FC0C7B5FA8}"/>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6" name="Graphic 15">
            <a:extLst>
              <a:ext uri="{FF2B5EF4-FFF2-40B4-BE49-F238E27FC236}">
                <a16:creationId xmlns:a16="http://schemas.microsoft.com/office/drawing/2014/main" id="{485272EB-8095-4898-B9B4-8E8D41828F9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20" name="Text Placeholder 2">
            <a:extLst>
              <a:ext uri="{FF2B5EF4-FFF2-40B4-BE49-F238E27FC236}">
                <a16:creationId xmlns:a16="http://schemas.microsoft.com/office/drawing/2014/main" id="{CBC5EFFA-196A-49FD-8039-C620F25E5750}"/>
              </a:ext>
            </a:extLst>
          </p:cNvPr>
          <p:cNvSpPr>
            <a:spLocks noGrp="1"/>
          </p:cNvSpPr>
          <p:nvPr>
            <p:ph idx="1" hasCustomPrompt="1"/>
          </p:nvPr>
        </p:nvSpPr>
        <p:spPr>
          <a:xfrm>
            <a:off x="544975" y="1399032"/>
            <a:ext cx="5551025" cy="5061729"/>
          </a:xfrm>
          <a:prstGeom prst="rect">
            <a:avLst/>
          </a:prstGeom>
        </p:spPr>
        <p:txBody>
          <a:bodyPr vert="horz" lIns="91440" tIns="45720" rIns="91440" bIns="45720" rtlCol="0">
            <a:noAutofit/>
          </a:bodyPr>
          <a:lstStyle>
            <a:lvl1pPr marL="274320" marR="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22" name="Title Placeholder 1">
            <a:extLst>
              <a:ext uri="{FF2B5EF4-FFF2-40B4-BE49-F238E27FC236}">
                <a16:creationId xmlns:a16="http://schemas.microsoft.com/office/drawing/2014/main" id="{643EFE46-1EEF-4206-A1B2-341962521B85}"/>
              </a:ext>
            </a:extLst>
          </p:cNvPr>
          <p:cNvSpPr>
            <a:spLocks noGrp="1"/>
          </p:cNvSpPr>
          <p:nvPr>
            <p:ph type="title" hasCustomPrompt="1"/>
          </p:nvPr>
        </p:nvSpPr>
        <p:spPr>
          <a:xfrm>
            <a:off x="544975" y="328476"/>
            <a:ext cx="5551025" cy="914400"/>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Sitka Text Bold, </a:t>
            </a:r>
            <a:br>
              <a:rPr lang="en-US" dirty="0"/>
            </a:br>
            <a:r>
              <a:rPr lang="en-US" dirty="0"/>
              <a:t>28pt in Title Case</a:t>
            </a:r>
          </a:p>
        </p:txBody>
      </p:sp>
      <p:sp>
        <p:nvSpPr>
          <p:cNvPr id="10" name="Picture Placeholder 10">
            <a:extLst>
              <a:ext uri="{FF2B5EF4-FFF2-40B4-BE49-F238E27FC236}">
                <a16:creationId xmlns:a16="http://schemas.microsoft.com/office/drawing/2014/main" id="{F052919E-C7C8-4A94-954B-E4DD06C3557E}"/>
              </a:ext>
            </a:extLst>
          </p:cNvPr>
          <p:cNvSpPr>
            <a:spLocks noGrp="1"/>
          </p:cNvSpPr>
          <p:nvPr>
            <p:ph type="pic" sz="quarter" idx="20"/>
          </p:nvPr>
        </p:nvSpPr>
        <p:spPr>
          <a:xfrm>
            <a:off x="6430781" y="3575154"/>
            <a:ext cx="4830693" cy="2885607"/>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FC38E6E9-8A34-47DC-B0A6-AAF9127534E6}"/>
              </a:ext>
            </a:extLst>
          </p:cNvPr>
          <p:cNvSpPr>
            <a:spLocks noGrp="1"/>
          </p:cNvSpPr>
          <p:nvPr>
            <p:ph type="pic" sz="quarter" idx="21"/>
          </p:nvPr>
        </p:nvSpPr>
        <p:spPr>
          <a:xfrm>
            <a:off x="6430781" y="328476"/>
            <a:ext cx="4830693" cy="3100524"/>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2" name="TextBox 11">
            <a:extLst>
              <a:ext uri="{FF2B5EF4-FFF2-40B4-BE49-F238E27FC236}">
                <a16:creationId xmlns:a16="http://schemas.microsoft.com/office/drawing/2014/main" id="{4381DB2C-3EFF-4160-A2CD-D7B446A1F2D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4" name="TextBox 13">
            <a:extLst>
              <a:ext uri="{FF2B5EF4-FFF2-40B4-BE49-F238E27FC236}">
                <a16:creationId xmlns:a16="http://schemas.microsoft.com/office/drawing/2014/main" id="{E4DC5FDB-0694-44E7-9346-064312E999F0}"/>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51812123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43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3 Images">
    <p:spTree>
      <p:nvGrpSpPr>
        <p:cNvPr id="1" name=""/>
        <p:cNvGrpSpPr/>
        <p:nvPr/>
      </p:nvGrpSpPr>
      <p:grpSpPr>
        <a:xfrm>
          <a:off x="0" y="0"/>
          <a:ext cx="0" cy="0"/>
          <a:chOff x="0" y="0"/>
          <a:chExt cx="0" cy="0"/>
        </a:xfrm>
      </p:grpSpPr>
      <p:pic>
        <p:nvPicPr>
          <p:cNvPr id="16" name="Multicolor Band">
            <a:extLst>
              <a:ext uri="{FF2B5EF4-FFF2-40B4-BE49-F238E27FC236}">
                <a16:creationId xmlns:a16="http://schemas.microsoft.com/office/drawing/2014/main" id="{8701965D-1F8D-4040-9593-D060B2807B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13" name="Picture Placeholder 10">
            <a:extLst>
              <a:ext uri="{FF2B5EF4-FFF2-40B4-BE49-F238E27FC236}">
                <a16:creationId xmlns:a16="http://schemas.microsoft.com/office/drawing/2014/main" id="{C55BAE21-1589-D448-ADB6-4DFEF7B645FC}"/>
              </a:ext>
            </a:extLst>
          </p:cNvPr>
          <p:cNvSpPr>
            <a:spLocks noGrp="1"/>
          </p:cNvSpPr>
          <p:nvPr>
            <p:ph type="pic" sz="quarter" idx="19"/>
          </p:nvPr>
        </p:nvSpPr>
        <p:spPr>
          <a:xfrm>
            <a:off x="5848252" y="328476"/>
            <a:ext cx="1738396" cy="6102304"/>
          </a:xfrm>
          <a:pattFill prst="pct20">
            <a:fgClr>
              <a:schemeClr val="accent1"/>
            </a:fgClr>
            <a:bgClr>
              <a:schemeClr val="bg1"/>
            </a:bgClr>
          </a:pattFill>
        </p:spPr>
        <p:txBody>
          <a:bodyPr vert="horz" lIns="91440" tIns="45720" rIns="91440" bIns="45720" rtlCol="0">
            <a:noAutofit/>
          </a:bodyPr>
          <a:lstStyle>
            <a:lvl1pPr>
              <a:defRPr lang="en-US" dirty="0"/>
            </a:lvl1pPr>
          </a:lstStyle>
          <a:p>
            <a:pPr marL="0" lvl="0" indent="0">
              <a:buNone/>
            </a:pPr>
            <a:r>
              <a:rPr lang="en-US"/>
              <a:t>Click icon to add picture</a:t>
            </a:r>
            <a:endParaRPr lang="en-US" dirty="0"/>
          </a:p>
        </p:txBody>
      </p:sp>
      <p:sp>
        <p:nvSpPr>
          <p:cNvPr id="23" name="Rectangle 22">
            <a:extLst>
              <a:ext uri="{FF2B5EF4-FFF2-40B4-BE49-F238E27FC236}">
                <a16:creationId xmlns:a16="http://schemas.microsoft.com/office/drawing/2014/main" id="{C0E5E528-FE31-544B-9F08-C8CA37E34C15}"/>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2" name="Graphic 11">
            <a:extLst>
              <a:ext uri="{FF2B5EF4-FFF2-40B4-BE49-F238E27FC236}">
                <a16:creationId xmlns:a16="http://schemas.microsoft.com/office/drawing/2014/main" id="{A7EC7838-7BC0-49E4-9DF5-BBE7B937FE3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20" name="Text Placeholder 2">
            <a:extLst>
              <a:ext uri="{FF2B5EF4-FFF2-40B4-BE49-F238E27FC236}">
                <a16:creationId xmlns:a16="http://schemas.microsoft.com/office/drawing/2014/main" id="{905DBFDF-EA45-43AB-B31B-33FF8AA6A06D}"/>
              </a:ext>
            </a:extLst>
          </p:cNvPr>
          <p:cNvSpPr>
            <a:spLocks noGrp="1"/>
          </p:cNvSpPr>
          <p:nvPr>
            <p:ph idx="1" hasCustomPrompt="1"/>
          </p:nvPr>
        </p:nvSpPr>
        <p:spPr>
          <a:xfrm>
            <a:off x="544975" y="1399032"/>
            <a:ext cx="4978900" cy="5031748"/>
          </a:xfrm>
          <a:prstGeom prst="rect">
            <a:avLst/>
          </a:prstGeom>
        </p:spPr>
        <p:txBody>
          <a:bodyPr vert="horz" lIns="91440" tIns="45720" rIns="91440" bIns="45720" rtlCol="0">
            <a:noAutofit/>
          </a:bodyPr>
          <a:lstStyle>
            <a:lvl1pPr marL="274320" marR="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21" name="Title Placeholder 1">
            <a:extLst>
              <a:ext uri="{FF2B5EF4-FFF2-40B4-BE49-F238E27FC236}">
                <a16:creationId xmlns:a16="http://schemas.microsoft.com/office/drawing/2014/main" id="{B5EEA796-DE98-4E27-8543-9B3199A7ADAB}"/>
              </a:ext>
            </a:extLst>
          </p:cNvPr>
          <p:cNvSpPr>
            <a:spLocks noGrp="1"/>
          </p:cNvSpPr>
          <p:nvPr>
            <p:ph type="title" hasCustomPrompt="1"/>
          </p:nvPr>
        </p:nvSpPr>
        <p:spPr>
          <a:xfrm>
            <a:off x="544975" y="328476"/>
            <a:ext cx="4978899" cy="914400"/>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Sitka Text Bold, 28pt in Title Case</a:t>
            </a:r>
          </a:p>
        </p:txBody>
      </p:sp>
      <p:sp>
        <p:nvSpPr>
          <p:cNvPr id="11" name="Picture Placeholder 10">
            <a:extLst>
              <a:ext uri="{FF2B5EF4-FFF2-40B4-BE49-F238E27FC236}">
                <a16:creationId xmlns:a16="http://schemas.microsoft.com/office/drawing/2014/main" id="{C3A15DDC-ECA2-4CD9-BE50-40B3BC408D8E}"/>
              </a:ext>
            </a:extLst>
          </p:cNvPr>
          <p:cNvSpPr>
            <a:spLocks noGrp="1"/>
          </p:cNvSpPr>
          <p:nvPr>
            <p:ph type="pic" sz="quarter" idx="20"/>
          </p:nvPr>
        </p:nvSpPr>
        <p:spPr>
          <a:xfrm>
            <a:off x="7737231" y="3567659"/>
            <a:ext cx="3557858" cy="2863121"/>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2700592D-DC86-47A4-9570-C14346120BDC}"/>
              </a:ext>
            </a:extLst>
          </p:cNvPr>
          <p:cNvSpPr>
            <a:spLocks noGrp="1"/>
          </p:cNvSpPr>
          <p:nvPr>
            <p:ph type="pic" sz="quarter" idx="21"/>
          </p:nvPr>
        </p:nvSpPr>
        <p:spPr>
          <a:xfrm>
            <a:off x="7737232" y="328475"/>
            <a:ext cx="3557858" cy="3100522"/>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5" name="TextBox 14">
            <a:extLst>
              <a:ext uri="{FF2B5EF4-FFF2-40B4-BE49-F238E27FC236}">
                <a16:creationId xmlns:a16="http://schemas.microsoft.com/office/drawing/2014/main" id="{7D0127A9-E117-4127-AF8E-4CB1B9953A28}"/>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7" name="TextBox 16">
            <a:extLst>
              <a:ext uri="{FF2B5EF4-FFF2-40B4-BE49-F238E27FC236}">
                <a16:creationId xmlns:a16="http://schemas.microsoft.com/office/drawing/2014/main" id="{D494D717-4904-4996-B8DF-65757814E1DF}"/>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47010202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ne Column Text, 4 Images">
    <p:spTree>
      <p:nvGrpSpPr>
        <p:cNvPr id="1" name=""/>
        <p:cNvGrpSpPr/>
        <p:nvPr/>
      </p:nvGrpSpPr>
      <p:grpSpPr>
        <a:xfrm>
          <a:off x="0" y="0"/>
          <a:ext cx="0" cy="0"/>
          <a:chOff x="0" y="0"/>
          <a:chExt cx="0" cy="0"/>
        </a:xfrm>
      </p:grpSpPr>
      <p:pic>
        <p:nvPicPr>
          <p:cNvPr id="16" name="Multicolor Band">
            <a:extLst>
              <a:ext uri="{FF2B5EF4-FFF2-40B4-BE49-F238E27FC236}">
                <a16:creationId xmlns:a16="http://schemas.microsoft.com/office/drawing/2014/main" id="{E001B818-CDEA-FF4C-B389-678059C6D6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13" name="Picture Placeholder 10">
            <a:extLst>
              <a:ext uri="{FF2B5EF4-FFF2-40B4-BE49-F238E27FC236}">
                <a16:creationId xmlns:a16="http://schemas.microsoft.com/office/drawing/2014/main" id="{C55BAE21-1589-D448-ADB6-4DFEF7B645FC}"/>
              </a:ext>
            </a:extLst>
          </p:cNvPr>
          <p:cNvSpPr>
            <a:spLocks noGrp="1"/>
          </p:cNvSpPr>
          <p:nvPr>
            <p:ph type="pic" sz="quarter" idx="19"/>
          </p:nvPr>
        </p:nvSpPr>
        <p:spPr>
          <a:xfrm>
            <a:off x="5848252" y="328476"/>
            <a:ext cx="1738396" cy="1687701"/>
          </a:xfrm>
          <a:pattFill prst="pct20">
            <a:fgClr>
              <a:schemeClr val="accent1"/>
            </a:fgClr>
            <a:bgClr>
              <a:schemeClr val="bg1"/>
            </a:bgClr>
          </a:pattFill>
        </p:spPr>
        <p:txBody>
          <a:bodyPr vert="horz" lIns="91440" tIns="45720" rIns="91440" bIns="45720" rtlCol="0">
            <a:noAutofit/>
          </a:bodyPr>
          <a:lstStyle>
            <a:lvl1pPr>
              <a:defRPr lang="en-US" dirty="0"/>
            </a:lvl1pPr>
          </a:lstStyle>
          <a:p>
            <a:pPr marL="0" lvl="0" indent="0">
              <a:buNone/>
            </a:pPr>
            <a:r>
              <a:rPr lang="en-US"/>
              <a:t>Click icon to add picture</a:t>
            </a:r>
            <a:endParaRPr lang="en-US" dirty="0"/>
          </a:p>
        </p:txBody>
      </p:sp>
      <p:sp>
        <p:nvSpPr>
          <p:cNvPr id="23" name="Rectangle 22">
            <a:extLst>
              <a:ext uri="{FF2B5EF4-FFF2-40B4-BE49-F238E27FC236}">
                <a16:creationId xmlns:a16="http://schemas.microsoft.com/office/drawing/2014/main" id="{C0E5E528-FE31-544B-9F08-C8CA37E34C15}"/>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2" name="Graphic 11">
            <a:extLst>
              <a:ext uri="{FF2B5EF4-FFF2-40B4-BE49-F238E27FC236}">
                <a16:creationId xmlns:a16="http://schemas.microsoft.com/office/drawing/2014/main" id="{A7EC7838-7BC0-49E4-9DF5-BBE7B937FE3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20" name="Text Placeholder 2">
            <a:extLst>
              <a:ext uri="{FF2B5EF4-FFF2-40B4-BE49-F238E27FC236}">
                <a16:creationId xmlns:a16="http://schemas.microsoft.com/office/drawing/2014/main" id="{905DBFDF-EA45-43AB-B31B-33FF8AA6A06D}"/>
              </a:ext>
            </a:extLst>
          </p:cNvPr>
          <p:cNvSpPr>
            <a:spLocks noGrp="1"/>
          </p:cNvSpPr>
          <p:nvPr>
            <p:ph idx="1" hasCustomPrompt="1"/>
          </p:nvPr>
        </p:nvSpPr>
        <p:spPr>
          <a:xfrm>
            <a:off x="544975" y="1399032"/>
            <a:ext cx="4978900" cy="5031748"/>
          </a:xfrm>
          <a:prstGeom prst="rect">
            <a:avLst/>
          </a:prstGeom>
        </p:spPr>
        <p:txBody>
          <a:bodyPr vert="horz" lIns="91440" tIns="45720" rIns="91440" bIns="45720" rtlCol="0">
            <a:noAutofit/>
          </a:bodyPr>
          <a:lstStyle>
            <a:lvl1pPr marL="274320" marR="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21" name="Title Placeholder 1">
            <a:extLst>
              <a:ext uri="{FF2B5EF4-FFF2-40B4-BE49-F238E27FC236}">
                <a16:creationId xmlns:a16="http://schemas.microsoft.com/office/drawing/2014/main" id="{B5EEA796-DE98-4E27-8543-9B3199A7ADAB}"/>
              </a:ext>
            </a:extLst>
          </p:cNvPr>
          <p:cNvSpPr>
            <a:spLocks noGrp="1"/>
          </p:cNvSpPr>
          <p:nvPr>
            <p:ph type="title" hasCustomPrompt="1"/>
          </p:nvPr>
        </p:nvSpPr>
        <p:spPr>
          <a:xfrm>
            <a:off x="544975" y="328476"/>
            <a:ext cx="4978899" cy="914400"/>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Sitka Text Bold, 28pt in Title Case</a:t>
            </a:r>
          </a:p>
        </p:txBody>
      </p:sp>
      <p:sp>
        <p:nvSpPr>
          <p:cNvPr id="11" name="Picture Placeholder 10">
            <a:extLst>
              <a:ext uri="{FF2B5EF4-FFF2-40B4-BE49-F238E27FC236}">
                <a16:creationId xmlns:a16="http://schemas.microsoft.com/office/drawing/2014/main" id="{C3A15DDC-ECA2-4CD9-BE50-40B3BC408D8E}"/>
              </a:ext>
            </a:extLst>
          </p:cNvPr>
          <p:cNvSpPr>
            <a:spLocks noGrp="1"/>
          </p:cNvSpPr>
          <p:nvPr>
            <p:ph type="pic" sz="quarter" idx="20"/>
          </p:nvPr>
        </p:nvSpPr>
        <p:spPr>
          <a:xfrm>
            <a:off x="7737231" y="323649"/>
            <a:ext cx="3557858" cy="4243524"/>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2700592D-DC86-47A4-9570-C14346120BDC}"/>
              </a:ext>
            </a:extLst>
          </p:cNvPr>
          <p:cNvSpPr>
            <a:spLocks noGrp="1"/>
          </p:cNvSpPr>
          <p:nvPr>
            <p:ph type="pic" sz="quarter" idx="21"/>
          </p:nvPr>
        </p:nvSpPr>
        <p:spPr>
          <a:xfrm>
            <a:off x="7737232" y="4743079"/>
            <a:ext cx="3557858" cy="1687701"/>
          </a:xfrm>
          <a:pattFill prst="pct20">
            <a:fgClr>
              <a:schemeClr val="accent1"/>
            </a:fgClr>
            <a:bgClr>
              <a:schemeClr val="bg1"/>
            </a:bgClr>
          </a:pattFill>
        </p:spPr>
        <p:txBody>
          <a:bodyPr/>
          <a:lstStyle>
            <a:lvl1pPr marL="0" indent="0">
              <a:buNone/>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4084D5DD-9BFB-5445-9E7E-77F6C02C88D5}"/>
              </a:ext>
            </a:extLst>
          </p:cNvPr>
          <p:cNvSpPr>
            <a:spLocks noGrp="1"/>
          </p:cNvSpPr>
          <p:nvPr>
            <p:ph type="pic" sz="quarter" idx="22"/>
          </p:nvPr>
        </p:nvSpPr>
        <p:spPr>
          <a:xfrm>
            <a:off x="5848252" y="2187256"/>
            <a:ext cx="1738396" cy="4243524"/>
          </a:xfrm>
          <a:pattFill prst="pct20">
            <a:fgClr>
              <a:schemeClr val="accent1"/>
            </a:fgClr>
            <a:bgClr>
              <a:schemeClr val="bg1"/>
            </a:bgClr>
          </a:pattFill>
        </p:spPr>
        <p:txBody>
          <a:bodyPr vert="horz" lIns="91440" tIns="45720" rIns="91440" bIns="45720" rtlCol="0">
            <a:noAutofit/>
          </a:bodyPr>
          <a:lstStyle>
            <a:lvl1pPr>
              <a:defRPr lang="en-US" dirty="0"/>
            </a:lvl1pPr>
          </a:lstStyle>
          <a:p>
            <a:pPr marL="0" lvl="0" indent="0">
              <a:buNone/>
            </a:pPr>
            <a:r>
              <a:rPr lang="en-US"/>
              <a:t>Click icon to add picture</a:t>
            </a:r>
            <a:endParaRPr lang="en-US" dirty="0"/>
          </a:p>
        </p:txBody>
      </p:sp>
      <p:sp>
        <p:nvSpPr>
          <p:cNvPr id="15" name="TextBox 14">
            <a:extLst>
              <a:ext uri="{FF2B5EF4-FFF2-40B4-BE49-F238E27FC236}">
                <a16:creationId xmlns:a16="http://schemas.microsoft.com/office/drawing/2014/main" id="{864FB4B9-F144-4A4A-95E3-47DB38F30E36}"/>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8" name="TextBox 17">
            <a:extLst>
              <a:ext uri="{FF2B5EF4-FFF2-40B4-BE49-F238E27FC236}">
                <a16:creationId xmlns:a16="http://schemas.microsoft.com/office/drawing/2014/main" id="{85A4391C-3196-46BC-8B94-AB416D7E1731}"/>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52974772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6" name="Multicolor Band">
            <a:extLst>
              <a:ext uri="{FF2B5EF4-FFF2-40B4-BE49-F238E27FC236}">
                <a16:creationId xmlns:a16="http://schemas.microsoft.com/office/drawing/2014/main" id="{FC53609E-0C41-724D-8065-192E77D9F0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4" name="Chart Placeholder 3">
            <a:extLst>
              <a:ext uri="{FF2B5EF4-FFF2-40B4-BE49-F238E27FC236}">
                <a16:creationId xmlns:a16="http://schemas.microsoft.com/office/drawing/2014/main" id="{44F427D3-E691-7645-8E76-DCE943616A5B}"/>
              </a:ext>
            </a:extLst>
          </p:cNvPr>
          <p:cNvSpPr>
            <a:spLocks noGrp="1"/>
          </p:cNvSpPr>
          <p:nvPr>
            <p:ph type="chart" sz="quarter" idx="17"/>
          </p:nvPr>
        </p:nvSpPr>
        <p:spPr>
          <a:xfrm>
            <a:off x="6096001" y="1750142"/>
            <a:ext cx="5184098" cy="4360709"/>
          </a:xfrm>
          <a:pattFill prst="dkHorz">
            <a:fgClr>
              <a:schemeClr val="accent1"/>
            </a:fgClr>
            <a:bgClr>
              <a:schemeClr val="bg1"/>
            </a:bgClr>
          </a:pattFill>
        </p:spPr>
        <p:txBody>
          <a:bodyPr anchor="ctr"/>
          <a:lstStyle>
            <a:lvl1pPr marL="0" indent="0" algn="ctr">
              <a:buNone/>
              <a:defRPr sz="4800">
                <a:solidFill>
                  <a:schemeClr val="bg1"/>
                </a:solidFill>
              </a:defRPr>
            </a:lvl1pPr>
          </a:lstStyle>
          <a:p>
            <a:r>
              <a:rPr lang="en-US"/>
              <a:t>Click icon to add chart</a:t>
            </a:r>
            <a:endParaRPr lang="en-US" dirty="0"/>
          </a:p>
        </p:txBody>
      </p:sp>
      <p:sp>
        <p:nvSpPr>
          <p:cNvPr id="12" name="Rectangle 11">
            <a:extLst>
              <a:ext uri="{FF2B5EF4-FFF2-40B4-BE49-F238E27FC236}">
                <a16:creationId xmlns:a16="http://schemas.microsoft.com/office/drawing/2014/main" id="{6D078A3C-CF03-3141-878D-F289E3D2D7B4}"/>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Rectangle 27">
            <a:extLst>
              <a:ext uri="{FF2B5EF4-FFF2-40B4-BE49-F238E27FC236}">
                <a16:creationId xmlns:a16="http://schemas.microsoft.com/office/drawing/2014/main" id="{C22B68C4-F438-4BBE-8DAE-06D83F9297CC}"/>
              </a:ext>
            </a:extLst>
          </p:cNvPr>
          <p:cNvSpPr/>
          <p:nvPr userDrawn="1"/>
        </p:nvSpPr>
        <p:spPr bwMode="ltGray">
          <a:xfrm>
            <a:off x="12287378" y="0"/>
            <a:ext cx="3129405" cy="47470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182880" tIns="457200" rIns="274320" rtlCol="0" anchor="t"/>
          <a:lstStyle/>
          <a:p>
            <a:pPr algn="ctr">
              <a:spcAft>
                <a:spcPts val="600"/>
              </a:spcAft>
            </a:pPr>
            <a:r>
              <a:rPr lang="en-US" sz="1600" b="1" dirty="0">
                <a:ea typeface="Times New Roman" charset="0"/>
                <a:cs typeface="Times New Roman" charset="0"/>
              </a:rPr>
              <a:t>Chart Formatting Steps</a:t>
            </a:r>
          </a:p>
          <a:p>
            <a:pPr marL="228600" indent="-228600">
              <a:spcAft>
                <a:spcPts val="300"/>
              </a:spcAft>
              <a:buFont typeface="+mj-lt"/>
              <a:buAutoNum type="arabicPeriod"/>
            </a:pPr>
            <a:r>
              <a:rPr lang="en-US" sz="1600" dirty="0"/>
              <a:t>Set Font Size &amp; Color</a:t>
            </a:r>
            <a:br>
              <a:rPr lang="en-US" sz="1600" dirty="0"/>
            </a:br>
            <a:r>
              <a:rPr lang="en-US" sz="1600" i="1" dirty="0"/>
              <a:t>select entire chart</a:t>
            </a:r>
            <a:endParaRPr lang="en-US" sz="1600" dirty="0"/>
          </a:p>
          <a:p>
            <a:pPr marL="346075" lvl="1" indent="-115888">
              <a:spcAft>
                <a:spcPts val="300"/>
              </a:spcAft>
              <a:buFont typeface="Arial" charset="0"/>
              <a:buChar char="•"/>
            </a:pPr>
            <a:r>
              <a:rPr lang="en-US" sz="1600" dirty="0"/>
              <a:t>Change font size to 12pt</a:t>
            </a:r>
          </a:p>
          <a:p>
            <a:pPr marL="346075" lvl="1" indent="-115888">
              <a:spcAft>
                <a:spcPts val="300"/>
              </a:spcAft>
              <a:buFont typeface="Arial" charset="0"/>
              <a:buChar char="•"/>
            </a:pPr>
            <a:r>
              <a:rPr lang="en-US" sz="1600" dirty="0"/>
              <a:t>Change font color </a:t>
            </a:r>
            <a:br>
              <a:rPr lang="en-US" sz="1600" dirty="0"/>
            </a:br>
            <a:r>
              <a:rPr lang="en-US" sz="1600" dirty="0"/>
              <a:t>to “Dark Blue, Text 1” </a:t>
            </a:r>
          </a:p>
          <a:p>
            <a:pPr marL="231775" lvl="0" indent="-231775">
              <a:spcAft>
                <a:spcPts val="300"/>
              </a:spcAft>
              <a:buFont typeface="+mj-lt"/>
              <a:buAutoNum type="arabicPeriod"/>
            </a:pPr>
            <a:r>
              <a:rPr lang="en-US" sz="1600" dirty="0"/>
              <a:t>Add Data Labels (optional)</a:t>
            </a:r>
            <a:br>
              <a:rPr lang="en-US" sz="1600" dirty="0"/>
            </a:br>
            <a:r>
              <a:rPr lang="en-US" sz="1600" i="1" dirty="0"/>
              <a:t>select entire chart</a:t>
            </a:r>
          </a:p>
          <a:p>
            <a:pPr marL="346075" lvl="1" indent="-115888" algn="l" defTabSz="914400" rtl="0" eaLnBrk="1" latinLnBrk="0" hangingPunct="1">
              <a:spcAft>
                <a:spcPts val="300"/>
              </a:spcAft>
              <a:buFont typeface="Arial" charset="0"/>
              <a:buChar char="•"/>
            </a:pPr>
            <a:r>
              <a:rPr lang="en-US" sz="1600" kern="1200" dirty="0">
                <a:solidFill>
                  <a:schemeClr val="lt1"/>
                </a:solidFill>
                <a:latin typeface="+mn-lt"/>
                <a:ea typeface="+mn-ea"/>
                <a:cs typeface="+mn-cs"/>
              </a:rPr>
              <a:t>Choose ”Data Labels &gt; </a:t>
            </a:r>
            <a:br>
              <a:rPr lang="en-US" sz="1600" kern="1200" dirty="0">
                <a:solidFill>
                  <a:schemeClr val="lt1"/>
                </a:solidFill>
                <a:latin typeface="+mn-lt"/>
                <a:ea typeface="+mn-ea"/>
                <a:cs typeface="+mn-cs"/>
              </a:rPr>
            </a:br>
            <a:r>
              <a:rPr lang="en-US" sz="1600" kern="1200" dirty="0">
                <a:solidFill>
                  <a:schemeClr val="lt1"/>
                </a:solidFill>
                <a:latin typeface="+mn-lt"/>
                <a:ea typeface="+mn-ea"/>
                <a:cs typeface="+mn-cs"/>
              </a:rPr>
              <a:t>Outside End” from</a:t>
            </a:r>
            <a:br>
              <a:rPr lang="en-US" sz="1600" kern="1200" dirty="0">
                <a:solidFill>
                  <a:schemeClr val="lt1"/>
                </a:solidFill>
                <a:latin typeface="+mn-lt"/>
                <a:ea typeface="+mn-ea"/>
                <a:cs typeface="+mn-cs"/>
              </a:rPr>
            </a:br>
            <a:r>
              <a:rPr lang="en-US" sz="1600" kern="1200" dirty="0">
                <a:solidFill>
                  <a:schemeClr val="lt1"/>
                </a:solidFill>
                <a:latin typeface="+mn-lt"/>
                <a:ea typeface="+mn-ea"/>
                <a:cs typeface="+mn-cs"/>
              </a:rPr>
              <a:t>Add Chart Element </a:t>
            </a:r>
            <a:br>
              <a:rPr lang="en-US" sz="1600" kern="1200" dirty="0">
                <a:solidFill>
                  <a:schemeClr val="lt1"/>
                </a:solidFill>
                <a:latin typeface="+mn-lt"/>
                <a:ea typeface="+mn-ea"/>
                <a:cs typeface="+mn-cs"/>
              </a:rPr>
            </a:br>
            <a:r>
              <a:rPr lang="en-US" sz="1600" kern="1200" dirty="0">
                <a:solidFill>
                  <a:schemeClr val="lt1"/>
                </a:solidFill>
                <a:latin typeface="+mn-lt"/>
                <a:ea typeface="+mn-ea"/>
                <a:cs typeface="+mn-cs"/>
              </a:rPr>
              <a:t>drop down menu</a:t>
            </a:r>
          </a:p>
          <a:p>
            <a:pPr marL="231775" indent="-231775">
              <a:spcAft>
                <a:spcPts val="300"/>
              </a:spcAft>
              <a:buFont typeface="+mj-lt"/>
              <a:buAutoNum type="arabicPeriod" startAt="3"/>
            </a:pPr>
            <a:r>
              <a:rPr lang="en-US" sz="1600" dirty="0"/>
              <a:t>Delete gridlines</a:t>
            </a:r>
            <a:endParaRPr lang="en-US" sz="1600" i="1" dirty="0"/>
          </a:p>
          <a:p>
            <a:pPr marL="228600" indent="-228600">
              <a:spcAft>
                <a:spcPts val="300"/>
              </a:spcAft>
              <a:buFont typeface="+mj-lt"/>
              <a:buAutoNum type="arabicPeriod" startAt="3"/>
            </a:pPr>
            <a:r>
              <a:rPr lang="en-US" sz="1600" dirty="0"/>
              <a:t>Delete Chart Title</a:t>
            </a:r>
            <a:br>
              <a:rPr lang="en-US" sz="1600" dirty="0"/>
            </a:br>
            <a:r>
              <a:rPr lang="en-US" sz="1600" i="1" dirty="0"/>
              <a:t>title should be slide title</a:t>
            </a:r>
          </a:p>
        </p:txBody>
      </p:sp>
      <p:grpSp>
        <p:nvGrpSpPr>
          <p:cNvPr id="29" name="Group 28">
            <a:extLst>
              <a:ext uri="{FF2B5EF4-FFF2-40B4-BE49-F238E27FC236}">
                <a16:creationId xmlns:a16="http://schemas.microsoft.com/office/drawing/2014/main" id="{CD782F4E-4506-4B7D-A9A9-2F006AF1CA8A}"/>
              </a:ext>
            </a:extLst>
          </p:cNvPr>
          <p:cNvGrpSpPr/>
          <p:nvPr userDrawn="1"/>
        </p:nvGrpSpPr>
        <p:grpSpPr bwMode="gray">
          <a:xfrm>
            <a:off x="13733650" y="134234"/>
            <a:ext cx="236860" cy="231682"/>
            <a:chOff x="595313" y="3619500"/>
            <a:chExt cx="2832100" cy="2770188"/>
          </a:xfrm>
          <a:solidFill>
            <a:schemeClr val="bg1"/>
          </a:solidFill>
        </p:grpSpPr>
        <p:sp>
          <p:nvSpPr>
            <p:cNvPr id="30" name="AutoShape 35">
              <a:extLst>
                <a:ext uri="{FF2B5EF4-FFF2-40B4-BE49-F238E27FC236}">
                  <a16:creationId xmlns:a16="http://schemas.microsoft.com/office/drawing/2014/main" id="{A5F4E0E3-3A4D-458B-B93C-FE69D0F32475}"/>
                </a:ext>
              </a:extLst>
            </p:cNvPr>
            <p:cNvSpPr>
              <a:spLocks/>
            </p:cNvSpPr>
            <p:nvPr/>
          </p:nvSpPr>
          <p:spPr bwMode="gray">
            <a:xfrm>
              <a:off x="2235200" y="3619500"/>
              <a:ext cx="1192213" cy="1423988"/>
            </a:xfrm>
            <a:custGeom>
              <a:avLst/>
              <a:gdLst/>
              <a:ahLst/>
              <a:cxnLst/>
              <a:rect l="0" t="0" r="r" b="b"/>
              <a:pathLst>
                <a:path w="20831" h="20949">
                  <a:moveTo>
                    <a:pt x="10817" y="39"/>
                  </a:moveTo>
                  <a:cubicBezTo>
                    <a:pt x="9766" y="1834"/>
                    <a:pt x="8173" y="3173"/>
                    <a:pt x="6999" y="4864"/>
                  </a:cubicBezTo>
                  <a:cubicBezTo>
                    <a:pt x="7137" y="6118"/>
                    <a:pt x="7637" y="7067"/>
                    <a:pt x="7635" y="8439"/>
                  </a:cubicBezTo>
                  <a:cubicBezTo>
                    <a:pt x="8905" y="9334"/>
                    <a:pt x="10233" y="10181"/>
                    <a:pt x="11665" y="10941"/>
                  </a:cubicBezTo>
                  <a:cubicBezTo>
                    <a:pt x="16475" y="11002"/>
                    <a:pt x="17646" y="7998"/>
                    <a:pt x="19724" y="5758"/>
                  </a:cubicBezTo>
                  <a:cubicBezTo>
                    <a:pt x="21380" y="6948"/>
                    <a:pt x="20879" y="9521"/>
                    <a:pt x="20148" y="10941"/>
                  </a:cubicBezTo>
                  <a:cubicBezTo>
                    <a:pt x="18670" y="13813"/>
                    <a:pt x="13468" y="16245"/>
                    <a:pt x="8908" y="15051"/>
                  </a:cubicBezTo>
                  <a:cubicBezTo>
                    <a:pt x="7444" y="16916"/>
                    <a:pt x="6110" y="18889"/>
                    <a:pt x="4878" y="20949"/>
                  </a:cubicBezTo>
                  <a:cubicBezTo>
                    <a:pt x="2887" y="19768"/>
                    <a:pt x="1416" y="18148"/>
                    <a:pt x="0" y="16481"/>
                  </a:cubicBezTo>
                  <a:cubicBezTo>
                    <a:pt x="1463" y="15212"/>
                    <a:pt x="2680" y="13735"/>
                    <a:pt x="4242" y="12549"/>
                  </a:cubicBezTo>
                  <a:cubicBezTo>
                    <a:pt x="-220" y="8067"/>
                    <a:pt x="3534" y="-651"/>
                    <a:pt x="10817" y="39"/>
                  </a:cubicBezTo>
                  <a:close/>
                  <a:moveTo>
                    <a:pt x="10817" y="39"/>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36">
              <a:extLst>
                <a:ext uri="{FF2B5EF4-FFF2-40B4-BE49-F238E27FC236}">
                  <a16:creationId xmlns:a16="http://schemas.microsoft.com/office/drawing/2014/main" id="{F50BB200-93A6-4202-A99A-5951B814D5A5}"/>
                </a:ext>
              </a:extLst>
            </p:cNvPr>
            <p:cNvSpPr>
              <a:spLocks/>
            </p:cNvSpPr>
            <p:nvPr/>
          </p:nvSpPr>
          <p:spPr bwMode="gray">
            <a:xfrm>
              <a:off x="595313" y="3695700"/>
              <a:ext cx="2674937" cy="2690813"/>
            </a:xfrm>
            <a:custGeom>
              <a:avLst/>
              <a:gdLst/>
              <a:ahLst/>
              <a:cxnLst/>
              <a:rect l="0" t="0" r="r" b="b"/>
              <a:pathLst>
                <a:path w="21559" h="21068">
                  <a:moveTo>
                    <a:pt x="12053" y="142"/>
                  </a:moveTo>
                  <a:cubicBezTo>
                    <a:pt x="9876" y="978"/>
                    <a:pt x="8094" y="2196"/>
                    <a:pt x="6762" y="3852"/>
                  </a:cubicBezTo>
                  <a:cubicBezTo>
                    <a:pt x="7610" y="4994"/>
                    <a:pt x="8717" y="5885"/>
                    <a:pt x="9603" y="6991"/>
                  </a:cubicBezTo>
                  <a:cubicBezTo>
                    <a:pt x="9907" y="7000"/>
                    <a:pt x="9883" y="6691"/>
                    <a:pt x="10289" y="6800"/>
                  </a:cubicBezTo>
                  <a:cubicBezTo>
                    <a:pt x="13002" y="9084"/>
                    <a:pt x="16040" y="12776"/>
                    <a:pt x="18815" y="15741"/>
                  </a:cubicBezTo>
                  <a:cubicBezTo>
                    <a:pt x="19478" y="16450"/>
                    <a:pt x="21600" y="17981"/>
                    <a:pt x="21559" y="18975"/>
                  </a:cubicBezTo>
                  <a:cubicBezTo>
                    <a:pt x="21538" y="19473"/>
                    <a:pt x="19985" y="21067"/>
                    <a:pt x="19403" y="21068"/>
                  </a:cubicBezTo>
                  <a:cubicBezTo>
                    <a:pt x="18674" y="21070"/>
                    <a:pt x="16925" y="18620"/>
                    <a:pt x="16463" y="18119"/>
                  </a:cubicBezTo>
                  <a:cubicBezTo>
                    <a:pt x="13567" y="14986"/>
                    <a:pt x="10663" y="12104"/>
                    <a:pt x="7937" y="8988"/>
                  </a:cubicBezTo>
                  <a:cubicBezTo>
                    <a:pt x="7981" y="8745"/>
                    <a:pt x="8075" y="8551"/>
                    <a:pt x="8231" y="8417"/>
                  </a:cubicBezTo>
                  <a:cubicBezTo>
                    <a:pt x="7447" y="7467"/>
                    <a:pt x="6506" y="6668"/>
                    <a:pt x="5782" y="5659"/>
                  </a:cubicBezTo>
                  <a:cubicBezTo>
                    <a:pt x="4712" y="6333"/>
                    <a:pt x="4026" y="7379"/>
                    <a:pt x="3038" y="8132"/>
                  </a:cubicBezTo>
                  <a:cubicBezTo>
                    <a:pt x="3011" y="8507"/>
                    <a:pt x="3457" y="8423"/>
                    <a:pt x="3430" y="8798"/>
                  </a:cubicBezTo>
                  <a:cubicBezTo>
                    <a:pt x="3160" y="8980"/>
                    <a:pt x="2931" y="9202"/>
                    <a:pt x="2744" y="9464"/>
                  </a:cubicBezTo>
                  <a:cubicBezTo>
                    <a:pt x="1817" y="8492"/>
                    <a:pt x="917" y="7496"/>
                    <a:pt x="0" y="6515"/>
                  </a:cubicBezTo>
                  <a:cubicBezTo>
                    <a:pt x="45" y="6114"/>
                    <a:pt x="463" y="6077"/>
                    <a:pt x="588" y="5754"/>
                  </a:cubicBezTo>
                  <a:cubicBezTo>
                    <a:pt x="971" y="5763"/>
                    <a:pt x="976" y="6138"/>
                    <a:pt x="1176" y="6325"/>
                  </a:cubicBezTo>
                  <a:cubicBezTo>
                    <a:pt x="2133" y="5542"/>
                    <a:pt x="2997" y="4669"/>
                    <a:pt x="3920" y="3852"/>
                  </a:cubicBezTo>
                  <a:cubicBezTo>
                    <a:pt x="3973" y="3515"/>
                    <a:pt x="3573" y="3618"/>
                    <a:pt x="3626" y="3281"/>
                  </a:cubicBezTo>
                  <a:cubicBezTo>
                    <a:pt x="4449" y="2963"/>
                    <a:pt x="4762" y="1642"/>
                    <a:pt x="5586" y="2615"/>
                  </a:cubicBezTo>
                  <a:cubicBezTo>
                    <a:pt x="7241" y="1338"/>
                    <a:pt x="8705" y="-530"/>
                    <a:pt x="12053" y="142"/>
                  </a:cubicBezTo>
                  <a:close/>
                  <a:moveTo>
                    <a:pt x="12053" y="142"/>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2" name="AutoShape 37">
              <a:extLst>
                <a:ext uri="{FF2B5EF4-FFF2-40B4-BE49-F238E27FC236}">
                  <a16:creationId xmlns:a16="http://schemas.microsoft.com/office/drawing/2014/main" id="{476817BB-3009-41DA-9890-163EA61C7EAD}"/>
                </a:ext>
              </a:extLst>
            </p:cNvPr>
            <p:cNvSpPr>
              <a:spLocks/>
            </p:cNvSpPr>
            <p:nvPr/>
          </p:nvSpPr>
          <p:spPr bwMode="gray">
            <a:xfrm>
              <a:off x="1193800" y="5257800"/>
              <a:ext cx="958850" cy="1131888"/>
            </a:xfrm>
            <a:custGeom>
              <a:avLst/>
              <a:gdLst/>
              <a:ahLst/>
              <a:cxnLst/>
              <a:rect l="0" t="0" r="r" b="b"/>
              <a:pathLst>
                <a:path w="21471" h="21168">
                  <a:moveTo>
                    <a:pt x="8698" y="16584"/>
                  </a:moveTo>
                  <a:cubicBezTo>
                    <a:pt x="14911" y="17225"/>
                    <a:pt x="15123" y="8446"/>
                    <a:pt x="8427" y="9996"/>
                  </a:cubicBezTo>
                  <a:cubicBezTo>
                    <a:pt x="4120" y="10992"/>
                    <a:pt x="4841" y="16185"/>
                    <a:pt x="8698" y="16584"/>
                  </a:cubicBezTo>
                  <a:close/>
                  <a:moveTo>
                    <a:pt x="21471" y="7497"/>
                  </a:moveTo>
                  <a:cubicBezTo>
                    <a:pt x="20222" y="9660"/>
                    <a:pt x="18665" y="11908"/>
                    <a:pt x="16851" y="14539"/>
                  </a:cubicBezTo>
                  <a:cubicBezTo>
                    <a:pt x="15360" y="16702"/>
                    <a:pt x="13346" y="20857"/>
                    <a:pt x="10601" y="21127"/>
                  </a:cubicBezTo>
                  <a:cubicBezTo>
                    <a:pt x="5785" y="21600"/>
                    <a:pt x="-129" y="17900"/>
                    <a:pt x="2" y="14085"/>
                  </a:cubicBezTo>
                  <a:cubicBezTo>
                    <a:pt x="84" y="11698"/>
                    <a:pt x="3984" y="8963"/>
                    <a:pt x="5981" y="7042"/>
                  </a:cubicBezTo>
                  <a:cubicBezTo>
                    <a:pt x="8998" y="4139"/>
                    <a:pt x="11089" y="2215"/>
                    <a:pt x="13318" y="0"/>
                  </a:cubicBezTo>
                  <a:cubicBezTo>
                    <a:pt x="16127" y="2422"/>
                    <a:pt x="18796" y="4963"/>
                    <a:pt x="21471" y="7497"/>
                  </a:cubicBezTo>
                  <a:close/>
                  <a:moveTo>
                    <a:pt x="21471" y="7497"/>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dirty="0"/>
            </a:p>
          </p:txBody>
        </p:sp>
      </p:grpSp>
      <p:pic>
        <p:nvPicPr>
          <p:cNvPr id="17" name="Graphic 16">
            <a:extLst>
              <a:ext uri="{FF2B5EF4-FFF2-40B4-BE49-F238E27FC236}">
                <a16:creationId xmlns:a16="http://schemas.microsoft.com/office/drawing/2014/main" id="{16B8264B-8551-44C0-9310-3E6FDD31761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9" name="Text Placeholder 2">
            <a:extLst>
              <a:ext uri="{FF2B5EF4-FFF2-40B4-BE49-F238E27FC236}">
                <a16:creationId xmlns:a16="http://schemas.microsoft.com/office/drawing/2014/main" id="{FADBBD15-75D0-4094-8836-13054103BF80}"/>
              </a:ext>
            </a:extLst>
          </p:cNvPr>
          <p:cNvSpPr>
            <a:spLocks noGrp="1"/>
          </p:cNvSpPr>
          <p:nvPr userDrawn="1">
            <p:ph idx="1" hasCustomPrompt="1"/>
          </p:nvPr>
        </p:nvSpPr>
        <p:spPr>
          <a:xfrm>
            <a:off x="544975" y="1430215"/>
            <a:ext cx="5412864" cy="4985575"/>
          </a:xfrm>
          <a:prstGeom prst="rect">
            <a:avLst/>
          </a:prstGeom>
        </p:spPr>
        <p:txBody>
          <a:bodyPr vert="horz" lIns="91440" tIns="45720" rIns="91440" bIns="45720" rtlCol="0">
            <a:noAutofit/>
          </a:bodyPr>
          <a:lstStyle>
            <a:lvl1pPr marL="274320" marR="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21" name="Title Placeholder 1">
            <a:extLst>
              <a:ext uri="{FF2B5EF4-FFF2-40B4-BE49-F238E27FC236}">
                <a16:creationId xmlns:a16="http://schemas.microsoft.com/office/drawing/2014/main" id="{4A55B072-5420-49DC-9A2D-27350358EFF1}"/>
              </a:ext>
            </a:extLst>
          </p:cNvPr>
          <p:cNvSpPr>
            <a:spLocks noGrp="1"/>
          </p:cNvSpPr>
          <p:nvPr userDrawn="1">
            <p:ph type="title" hasCustomPrompt="1"/>
          </p:nvPr>
        </p:nvSpPr>
        <p:spPr>
          <a:xfrm>
            <a:off x="544975" y="328476"/>
            <a:ext cx="10735124" cy="914400"/>
          </a:xfrm>
          <a:prstGeom prst="rect">
            <a:avLst/>
          </a:prstGeom>
        </p:spPr>
        <p:txBody>
          <a:bodyPr vert="horz" lIns="91440" tIns="45720" rIns="91440" bIns="45720" rtlCol="0" anchor="t" anchorCtr="0">
            <a:noAutofit/>
          </a:bodyPr>
          <a:lstStyle>
            <a:lvl1pPr>
              <a:defRPr sz="2800">
                <a:solidFill>
                  <a:schemeClr val="tx1"/>
                </a:solidFill>
              </a:defRPr>
            </a:lvl1pPr>
          </a:lstStyle>
          <a:p>
            <a:r>
              <a:rPr lang="en-US" dirty="0"/>
              <a:t>Headline Font is Sitka Text Bold, 28pt in Title Case</a:t>
            </a:r>
          </a:p>
        </p:txBody>
      </p:sp>
      <p:sp>
        <p:nvSpPr>
          <p:cNvPr id="18" name="TextBox 17">
            <a:extLst>
              <a:ext uri="{FF2B5EF4-FFF2-40B4-BE49-F238E27FC236}">
                <a16:creationId xmlns:a16="http://schemas.microsoft.com/office/drawing/2014/main" id="{C4271949-9D05-42F0-B841-953AF8F12651}"/>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22" name="TextBox 21">
            <a:extLst>
              <a:ext uri="{FF2B5EF4-FFF2-40B4-BE49-F238E27FC236}">
                <a16:creationId xmlns:a16="http://schemas.microsoft.com/office/drawing/2014/main" id="{0BE11142-E3A2-4C9E-A8AC-F6BDC15402DA}"/>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719037425"/>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Text Callout with Leaf Outline">
    <p:spTree>
      <p:nvGrpSpPr>
        <p:cNvPr id="1" name=""/>
        <p:cNvGrpSpPr/>
        <p:nvPr/>
      </p:nvGrpSpPr>
      <p:grpSpPr>
        <a:xfrm>
          <a:off x="0" y="0"/>
          <a:ext cx="0" cy="0"/>
          <a:chOff x="0" y="0"/>
          <a:chExt cx="0" cy="0"/>
        </a:xfrm>
      </p:grpSpPr>
      <p:pic>
        <p:nvPicPr>
          <p:cNvPr id="9" name="Multicolor Band">
            <a:extLst>
              <a:ext uri="{FF2B5EF4-FFF2-40B4-BE49-F238E27FC236}">
                <a16:creationId xmlns:a16="http://schemas.microsoft.com/office/drawing/2014/main" id="{1757F972-EDD3-9049-92F7-C0BF885415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4" name="Picture Placeholder 3">
            <a:extLst>
              <a:ext uri="{FF2B5EF4-FFF2-40B4-BE49-F238E27FC236}">
                <a16:creationId xmlns:a16="http://schemas.microsoft.com/office/drawing/2014/main" id="{CABE8FB3-E3A9-48B7-989A-4B3D9CBCC012}"/>
              </a:ext>
            </a:extLst>
          </p:cNvPr>
          <p:cNvSpPr>
            <a:spLocks noGrp="1"/>
          </p:cNvSpPr>
          <p:nvPr>
            <p:ph type="pic" sz="quarter" idx="17" hasCustomPrompt="1"/>
          </p:nvPr>
        </p:nvSpPr>
        <p:spPr>
          <a:xfrm>
            <a:off x="0" y="0"/>
            <a:ext cx="11596255" cy="6715527"/>
          </a:xfrm>
          <a:pattFill prst="pct20">
            <a:fgClr>
              <a:schemeClr val="accent1"/>
            </a:fgClr>
            <a:bgClr>
              <a:schemeClr val="bg1"/>
            </a:bgClr>
          </a:pattFill>
        </p:spPr>
        <p:txBody>
          <a:bodyPr vert="horz" lIns="91440" tIns="1188720" rIns="274320" bIns="45720" rtlCol="0">
            <a:noAutofit/>
          </a:bodyPr>
          <a:lstStyle>
            <a:lvl1pPr algn="ctr">
              <a:defRPr lang="en-US"/>
            </a:lvl1pPr>
          </a:lstStyle>
          <a:p>
            <a:pPr marL="0" lvl="0" indent="0">
              <a:buNone/>
            </a:pPr>
            <a:r>
              <a:rPr lang="en-US" dirty="0"/>
              <a:t>Click icon in center to add image</a:t>
            </a:r>
          </a:p>
        </p:txBody>
      </p:sp>
      <p:sp>
        <p:nvSpPr>
          <p:cNvPr id="17" name="Text Placeholder 16">
            <a:extLst>
              <a:ext uri="{FF2B5EF4-FFF2-40B4-BE49-F238E27FC236}">
                <a16:creationId xmlns:a16="http://schemas.microsoft.com/office/drawing/2014/main" id="{DD552A0E-6A8B-934D-89C4-BFCDE25D76EC}"/>
              </a:ext>
            </a:extLst>
          </p:cNvPr>
          <p:cNvSpPr>
            <a:spLocks noGrp="1"/>
          </p:cNvSpPr>
          <p:nvPr>
            <p:ph type="body" sz="quarter" idx="10" hasCustomPrompt="1"/>
          </p:nvPr>
        </p:nvSpPr>
        <p:spPr bwMode="gray">
          <a:xfrm>
            <a:off x="3529609" y="2605866"/>
            <a:ext cx="4986594" cy="1646268"/>
          </a:xfrm>
        </p:spPr>
        <p:txBody>
          <a:bodyPr anchor="ctr" anchorCtr="0">
            <a:noAutofit/>
          </a:bodyPr>
          <a:lstStyle>
            <a:lvl1pPr marL="0" indent="0" algn="ctr">
              <a:lnSpc>
                <a:spcPct val="100000"/>
              </a:lnSpc>
              <a:spcBef>
                <a:spcPts val="0"/>
              </a:spcBef>
              <a:buFontTx/>
              <a:buNone/>
              <a:defRPr sz="4000" b="1" i="0" kern="1000" spc="0" baseline="0">
                <a:solidFill>
                  <a:schemeClr val="bg1"/>
                </a:solidFill>
                <a:latin typeface="+mj-lt"/>
                <a:ea typeface="Verdana" panose="020B0604030504040204" pitchFamily="34" charset="0"/>
                <a:cs typeface="Sitka Text" panose="02000505000000020004" pitchFamily="2" charset="0"/>
              </a:defRPr>
            </a:lvl1pPr>
          </a:lstStyle>
          <a:p>
            <a:pPr lvl="0"/>
            <a:r>
              <a:rPr lang="en-US" dirty="0"/>
              <a:t>Your Message Here. Font is Sitka Text Bold, 40pt in Title Case</a:t>
            </a:r>
          </a:p>
        </p:txBody>
      </p:sp>
      <p:sp>
        <p:nvSpPr>
          <p:cNvPr id="20" name="Rectangle 19">
            <a:extLst>
              <a:ext uri="{FF2B5EF4-FFF2-40B4-BE49-F238E27FC236}">
                <a16:creationId xmlns:a16="http://schemas.microsoft.com/office/drawing/2014/main" id="{EB44D782-BCBA-FD48-94A8-17DA3A39CF1E}"/>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Graphic 10">
            <a:extLst>
              <a:ext uri="{FF2B5EF4-FFF2-40B4-BE49-F238E27FC236}">
                <a16:creationId xmlns:a16="http://schemas.microsoft.com/office/drawing/2014/main" id="{F06E29E9-6777-4075-8A49-1500307E4A7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2" name="TextBox 11">
            <a:extLst>
              <a:ext uri="{FF2B5EF4-FFF2-40B4-BE49-F238E27FC236}">
                <a16:creationId xmlns:a16="http://schemas.microsoft.com/office/drawing/2014/main" id="{0078ECF7-F04A-413C-842A-99764A8274A3}"/>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3" name="TextBox 12">
            <a:extLst>
              <a:ext uri="{FF2B5EF4-FFF2-40B4-BE49-F238E27FC236}">
                <a16:creationId xmlns:a16="http://schemas.microsoft.com/office/drawing/2014/main" id="{FF10EA9D-01ED-4A3E-90F0-A7370EE4815F}"/>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418965823"/>
      </p:ext>
    </p:extLst>
  </p:cSld>
  <p:clrMapOvr>
    <a:masterClrMapping/>
  </p:clrMapOvr>
  <p:extLst>
    <p:ext uri="{DCECCB84-F9BA-43D5-87BE-67443E8EF086}">
      <p15:sldGuideLst xmlns:p15="http://schemas.microsoft.com/office/powerpoint/2012/main">
        <p15:guide id="1" pos="3840" userDrawn="1">
          <p15:clr>
            <a:srgbClr val="FBAE40"/>
          </p15:clr>
        </p15:guide>
        <p15:guide id="2" pos="36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option Nav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4489C-46BD-4C23-870D-2B8D159ADE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 y="0"/>
            <a:ext cx="12191548" cy="6858000"/>
          </a:xfrm>
          <a:prstGeom prst="rect">
            <a:avLst/>
          </a:prstGeom>
        </p:spPr>
      </p:pic>
      <p:sp>
        <p:nvSpPr>
          <p:cNvPr id="2" name="Title 1">
            <a:extLst>
              <a:ext uri="{FF2B5EF4-FFF2-40B4-BE49-F238E27FC236}">
                <a16:creationId xmlns:a16="http://schemas.microsoft.com/office/drawing/2014/main" id="{DB17289C-F549-6C47-8C86-00E0CB5CF17B}"/>
              </a:ext>
            </a:extLst>
          </p:cNvPr>
          <p:cNvSpPr>
            <a:spLocks noGrp="1"/>
          </p:cNvSpPr>
          <p:nvPr>
            <p:ph type="ctrTitle"/>
          </p:nvPr>
        </p:nvSpPr>
        <p:spPr bwMode="gray">
          <a:xfrm>
            <a:off x="1212397" y="1341845"/>
            <a:ext cx="10184944" cy="1848633"/>
          </a:xfrm>
          <a:prstGeom prst="rect">
            <a:avLst/>
          </a:prstGeom>
        </p:spPr>
        <p:txBody>
          <a:bodyPr anchor="b" anchorCtr="0"/>
          <a:lstStyle>
            <a:lvl1pPr algn="l">
              <a:defRPr sz="6000" b="0" i="0">
                <a:solidFill>
                  <a:schemeClr val="bg1"/>
                </a:solidFill>
                <a:latin typeface="Sitka Text" panose="02000505000000020004"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7567141-B7B4-8B49-8369-621AA2AB10FE}"/>
              </a:ext>
            </a:extLst>
          </p:cNvPr>
          <p:cNvSpPr>
            <a:spLocks noGrp="1"/>
          </p:cNvSpPr>
          <p:nvPr>
            <p:ph type="subTitle" idx="1" hasCustomPrompt="1"/>
          </p:nvPr>
        </p:nvSpPr>
        <p:spPr bwMode="gray">
          <a:xfrm>
            <a:off x="1212397" y="3717142"/>
            <a:ext cx="10240859" cy="1655762"/>
          </a:xfrm>
        </p:spPr>
        <p:txBody>
          <a:bodyPr/>
          <a:lstStyle>
            <a:lvl1pPr marL="0" indent="0" algn="l">
              <a:buNone/>
              <a:defRPr sz="2400" b="0" i="0">
                <a:solidFill>
                  <a:schemeClr val="bg1"/>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3322005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ull Bleed Large Image/Text Callout with Leaf Outlin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BE8FB3-E3A9-48B7-989A-4B3D9CBCC012}"/>
              </a:ext>
            </a:extLst>
          </p:cNvPr>
          <p:cNvSpPr>
            <a:spLocks noGrp="1"/>
          </p:cNvSpPr>
          <p:nvPr>
            <p:ph type="pic" sz="quarter" idx="17" hasCustomPrompt="1"/>
          </p:nvPr>
        </p:nvSpPr>
        <p:spPr>
          <a:xfrm>
            <a:off x="0" y="0"/>
            <a:ext cx="12192000" cy="6858000"/>
          </a:xfrm>
          <a:pattFill prst="pct20">
            <a:fgClr>
              <a:schemeClr val="accent1"/>
            </a:fgClr>
            <a:bgClr>
              <a:schemeClr val="bg1"/>
            </a:bgClr>
          </a:pattFill>
        </p:spPr>
        <p:txBody>
          <a:bodyPr vert="horz" lIns="91440" tIns="1188720" rIns="274320" bIns="45720" rtlCol="0">
            <a:noAutofit/>
          </a:bodyPr>
          <a:lstStyle>
            <a:lvl1pPr algn="ctr">
              <a:defRPr lang="en-US"/>
            </a:lvl1pPr>
          </a:lstStyle>
          <a:p>
            <a:pPr marL="0" lvl="0" indent="0">
              <a:buNone/>
            </a:pPr>
            <a:r>
              <a:rPr lang="en-US" dirty="0"/>
              <a:t>Click icon in center to add image</a:t>
            </a:r>
          </a:p>
        </p:txBody>
      </p:sp>
      <p:sp>
        <p:nvSpPr>
          <p:cNvPr id="17" name="Text Placeholder 16">
            <a:extLst>
              <a:ext uri="{FF2B5EF4-FFF2-40B4-BE49-F238E27FC236}">
                <a16:creationId xmlns:a16="http://schemas.microsoft.com/office/drawing/2014/main" id="{DD552A0E-6A8B-934D-89C4-BFCDE25D76EC}"/>
              </a:ext>
            </a:extLst>
          </p:cNvPr>
          <p:cNvSpPr>
            <a:spLocks noGrp="1"/>
          </p:cNvSpPr>
          <p:nvPr>
            <p:ph type="body" sz="quarter" idx="10" hasCustomPrompt="1"/>
          </p:nvPr>
        </p:nvSpPr>
        <p:spPr bwMode="gray">
          <a:xfrm>
            <a:off x="3602703" y="2605866"/>
            <a:ext cx="4986594" cy="1646268"/>
          </a:xfrm>
        </p:spPr>
        <p:txBody>
          <a:bodyPr anchor="ctr" anchorCtr="0">
            <a:noAutofit/>
          </a:bodyPr>
          <a:lstStyle>
            <a:lvl1pPr marL="0" indent="0" algn="ctr">
              <a:lnSpc>
                <a:spcPct val="100000"/>
              </a:lnSpc>
              <a:spcBef>
                <a:spcPts val="0"/>
              </a:spcBef>
              <a:buFontTx/>
              <a:buNone/>
              <a:defRPr sz="4000" b="1" i="0" kern="1000" spc="0" baseline="0">
                <a:solidFill>
                  <a:schemeClr val="bg1"/>
                </a:solidFill>
                <a:latin typeface="+mj-lt"/>
                <a:ea typeface="Verdana" panose="020B0604030504040204" pitchFamily="34" charset="0"/>
                <a:cs typeface="Sitka Text" panose="02000505000000020004" pitchFamily="2" charset="0"/>
              </a:defRPr>
            </a:lvl1pPr>
          </a:lstStyle>
          <a:p>
            <a:pPr lvl="0"/>
            <a:r>
              <a:rPr lang="en-US" dirty="0"/>
              <a:t>Your Message Here. Font is Sitka Text Bold, 40pt in Title Case</a:t>
            </a:r>
          </a:p>
        </p:txBody>
      </p:sp>
    </p:spTree>
    <p:extLst>
      <p:ext uri="{BB962C8B-B14F-4D97-AF65-F5344CB8AC3E}">
        <p14:creationId xmlns:p14="http://schemas.microsoft.com/office/powerpoint/2010/main" val="3641766855"/>
      </p:ext>
    </p:extLst>
  </p:cSld>
  <p:clrMapOvr>
    <a:masterClrMapping/>
  </p:clrMapOvr>
  <p:extLst>
    <p:ext uri="{DCECCB84-F9BA-43D5-87BE-67443E8EF086}">
      <p15:sldGuideLst xmlns:p15="http://schemas.microsoft.com/office/powerpoint/2012/main">
        <p15:guide id="1" pos="3840">
          <p15:clr>
            <a:srgbClr val="FBAE40"/>
          </p15:clr>
        </p15:guide>
        <p15:guide id="2" pos="36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rge Image/Text Callout with Navigation LineOutline">
    <p:spTree>
      <p:nvGrpSpPr>
        <p:cNvPr id="1" name=""/>
        <p:cNvGrpSpPr/>
        <p:nvPr/>
      </p:nvGrpSpPr>
      <p:grpSpPr>
        <a:xfrm>
          <a:off x="0" y="0"/>
          <a:ext cx="0" cy="0"/>
          <a:chOff x="0" y="0"/>
          <a:chExt cx="0" cy="0"/>
        </a:xfrm>
      </p:grpSpPr>
      <p:pic>
        <p:nvPicPr>
          <p:cNvPr id="13" name="Multicolor Band">
            <a:extLst>
              <a:ext uri="{FF2B5EF4-FFF2-40B4-BE49-F238E27FC236}">
                <a16:creationId xmlns:a16="http://schemas.microsoft.com/office/drawing/2014/main" id="{1EA30197-7105-A547-AB35-6E55C2ACE1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4" name="Picture Placeholder 3">
            <a:extLst>
              <a:ext uri="{FF2B5EF4-FFF2-40B4-BE49-F238E27FC236}">
                <a16:creationId xmlns:a16="http://schemas.microsoft.com/office/drawing/2014/main" id="{CABE8FB3-E3A9-48B7-989A-4B3D9CBCC012}"/>
              </a:ext>
            </a:extLst>
          </p:cNvPr>
          <p:cNvSpPr>
            <a:spLocks noGrp="1"/>
          </p:cNvSpPr>
          <p:nvPr>
            <p:ph type="pic" sz="quarter" idx="17" hasCustomPrompt="1"/>
          </p:nvPr>
        </p:nvSpPr>
        <p:spPr>
          <a:xfrm>
            <a:off x="1" y="0"/>
            <a:ext cx="8851392" cy="6715527"/>
          </a:xfrm>
          <a:pattFill prst="pct20">
            <a:fgClr>
              <a:schemeClr val="accent1"/>
            </a:fgClr>
            <a:bgClr>
              <a:schemeClr val="bg1"/>
            </a:bgClr>
          </a:pattFill>
        </p:spPr>
        <p:txBody>
          <a:bodyPr vert="horz" lIns="91440" tIns="1188720" rIns="274320" bIns="45720" rtlCol="0">
            <a:noAutofit/>
          </a:bodyPr>
          <a:lstStyle>
            <a:lvl1pPr algn="ctr">
              <a:defRPr lang="en-US"/>
            </a:lvl1pPr>
          </a:lstStyle>
          <a:p>
            <a:pPr marL="0" lvl="0" indent="0">
              <a:buNone/>
            </a:pPr>
            <a:r>
              <a:rPr lang="en-US" dirty="0"/>
              <a:t>Click icon in center to add image</a:t>
            </a:r>
          </a:p>
        </p:txBody>
      </p:sp>
      <p:sp>
        <p:nvSpPr>
          <p:cNvPr id="17" name="Text Placeholder 16">
            <a:extLst>
              <a:ext uri="{FF2B5EF4-FFF2-40B4-BE49-F238E27FC236}">
                <a16:creationId xmlns:a16="http://schemas.microsoft.com/office/drawing/2014/main" id="{DD552A0E-6A8B-934D-89C4-BFCDE25D76EC}"/>
              </a:ext>
            </a:extLst>
          </p:cNvPr>
          <p:cNvSpPr>
            <a:spLocks noGrp="1"/>
          </p:cNvSpPr>
          <p:nvPr>
            <p:ph type="body" sz="quarter" idx="10" hasCustomPrompt="1"/>
          </p:nvPr>
        </p:nvSpPr>
        <p:spPr bwMode="gray">
          <a:xfrm>
            <a:off x="566928" y="2605866"/>
            <a:ext cx="6126480" cy="1646268"/>
          </a:xfrm>
        </p:spPr>
        <p:txBody>
          <a:bodyPr anchor="ctr" anchorCtr="0">
            <a:noAutofit/>
          </a:bodyPr>
          <a:lstStyle>
            <a:lvl1pPr marL="0" indent="0" algn="l">
              <a:lnSpc>
                <a:spcPct val="100000"/>
              </a:lnSpc>
              <a:spcBef>
                <a:spcPts val="0"/>
              </a:spcBef>
              <a:buFontTx/>
              <a:buNone/>
              <a:defRPr sz="4000" b="1" i="0" kern="1000" spc="0" baseline="0">
                <a:solidFill>
                  <a:schemeClr val="bg1"/>
                </a:solidFill>
                <a:latin typeface="+mj-lt"/>
                <a:ea typeface="Verdana" panose="020B0604030504040204" pitchFamily="34" charset="0"/>
                <a:cs typeface="Sitka Text" panose="02000505000000020004" pitchFamily="2" charset="0"/>
              </a:defRPr>
            </a:lvl1pPr>
          </a:lstStyle>
          <a:p>
            <a:pPr lvl="0"/>
            <a:r>
              <a:rPr lang="en-US" dirty="0"/>
              <a:t>Your Message Here. Font is Sitka Text Bold, 40pt in Title Case</a:t>
            </a:r>
          </a:p>
        </p:txBody>
      </p:sp>
      <p:sp>
        <p:nvSpPr>
          <p:cNvPr id="20" name="Rectangle 19">
            <a:extLst>
              <a:ext uri="{FF2B5EF4-FFF2-40B4-BE49-F238E27FC236}">
                <a16:creationId xmlns:a16="http://schemas.microsoft.com/office/drawing/2014/main" id="{EB44D782-BCBA-FD48-94A8-17DA3A39CF1E}"/>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Graphic 10">
            <a:extLst>
              <a:ext uri="{FF2B5EF4-FFF2-40B4-BE49-F238E27FC236}">
                <a16:creationId xmlns:a16="http://schemas.microsoft.com/office/drawing/2014/main" id="{F06E29E9-6777-4075-8A49-1500307E4A7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9" name="Text Placeholder 2">
            <a:extLst>
              <a:ext uri="{FF2B5EF4-FFF2-40B4-BE49-F238E27FC236}">
                <a16:creationId xmlns:a16="http://schemas.microsoft.com/office/drawing/2014/main" id="{A78D9820-6105-BC4C-B123-6805F70EFBD7}"/>
              </a:ext>
            </a:extLst>
          </p:cNvPr>
          <p:cNvSpPr>
            <a:spLocks noGrp="1"/>
          </p:cNvSpPr>
          <p:nvPr>
            <p:ph idx="1" hasCustomPrompt="1"/>
          </p:nvPr>
        </p:nvSpPr>
        <p:spPr>
          <a:xfrm>
            <a:off x="9171431" y="3428999"/>
            <a:ext cx="2130553" cy="2881509"/>
          </a:xfrm>
          <a:prstGeom prst="rect">
            <a:avLst/>
          </a:prstGeom>
        </p:spPr>
        <p:txBody>
          <a:bodyPr vert="horz" lIns="91440" tIns="45720" rIns="91440" bIns="45720" rtlCol="0">
            <a:noAutofit/>
          </a:bodyPr>
          <a:lstStyle>
            <a:lvl1pPr marL="274320" marR="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dirty="0"/>
              <a:t>Body copy should start at 20pt</a:t>
            </a:r>
          </a:p>
          <a:p>
            <a:pPr marL="548640" marR="0" lvl="1" indent="-22860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Second level</a:t>
            </a:r>
          </a:p>
          <a:p>
            <a:pPr marL="777240" marR="0" lvl="2"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Third level</a:t>
            </a:r>
          </a:p>
          <a:p>
            <a:pPr marL="960120" marR="0" lvl="3"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Fourth level</a:t>
            </a:r>
          </a:p>
          <a:p>
            <a:pPr marL="1143000" marR="0" lvl="4" indent="-182880" algn="l" defTabSz="914400" rtl="0" eaLnBrk="1" fontAlgn="auto" latinLnBrk="0" hangingPunct="1">
              <a:lnSpc>
                <a:spcPct val="90000"/>
              </a:lnSpc>
              <a:spcBef>
                <a:spcPts val="600"/>
              </a:spcBef>
              <a:spcAft>
                <a:spcPts val="0"/>
              </a:spcAft>
              <a:buClrTx/>
              <a:buSzPct val="80000"/>
              <a:buFont typeface="Arial" panose="020B0604020202020204" pitchFamily="34" charset="0"/>
              <a:buChar char="•"/>
              <a:tabLst/>
              <a:defRPr/>
            </a:pPr>
            <a:r>
              <a:rPr lang="en-US" dirty="0"/>
              <a:t>Fifth level</a:t>
            </a:r>
          </a:p>
        </p:txBody>
      </p:sp>
      <p:sp>
        <p:nvSpPr>
          <p:cNvPr id="12" name="TextBox 11">
            <a:extLst>
              <a:ext uri="{FF2B5EF4-FFF2-40B4-BE49-F238E27FC236}">
                <a16:creationId xmlns:a16="http://schemas.microsoft.com/office/drawing/2014/main" id="{43B9BB23-CD33-47EE-9BEC-CE786C70CCCF}"/>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4" name="TextBox 13">
            <a:extLst>
              <a:ext uri="{FF2B5EF4-FFF2-40B4-BE49-F238E27FC236}">
                <a16:creationId xmlns:a16="http://schemas.microsoft.com/office/drawing/2014/main" id="{5FAEB857-BE6A-4FCD-9E7A-66200AF92DDF}"/>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22317126"/>
      </p:ext>
    </p:extLst>
  </p:cSld>
  <p:clrMapOvr>
    <a:masterClrMapping/>
  </p:clrMapOvr>
  <p:extLst>
    <p:ext uri="{DCECCB84-F9BA-43D5-87BE-67443E8EF086}">
      <p15:sldGuideLst xmlns:p15="http://schemas.microsoft.com/office/powerpoint/2012/main">
        <p15:guide id="1" pos="3840">
          <p15:clr>
            <a:srgbClr val="FBAE40"/>
          </p15:clr>
        </p15:guide>
        <p15:guide id="2" pos="36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12169"/>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FDFC7BEA-6566-4C45-99C7-53F25EB26B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5595147" y="5587835"/>
            <a:ext cx="1001705" cy="749939"/>
          </a:xfrm>
          <a:prstGeom prst="rect">
            <a:avLst/>
          </a:prstGeom>
          <a:noFill/>
          <a:ln w="3175">
            <a:miter lim="400000"/>
          </a:ln>
        </p:spPr>
      </p:pic>
      <p:sp>
        <p:nvSpPr>
          <p:cNvPr id="3" name="Thank You">
            <a:extLst>
              <a:ext uri="{FF2B5EF4-FFF2-40B4-BE49-F238E27FC236}">
                <a16:creationId xmlns:a16="http://schemas.microsoft.com/office/drawing/2014/main" id="{35A06B0B-A72A-4DF9-A262-2D5F2FD8F960}"/>
              </a:ext>
            </a:extLst>
          </p:cNvPr>
          <p:cNvSpPr/>
          <p:nvPr userDrawn="1"/>
        </p:nvSpPr>
        <p:spPr>
          <a:xfrm>
            <a:off x="2953713" y="2876776"/>
            <a:ext cx="6350761" cy="1104447"/>
          </a:xfrm>
          <a:prstGeom prst="rect">
            <a:avLst/>
          </a:prstGeom>
        </p:spPr>
        <p:txBody>
          <a:bodyPr wrap="none" anchor="ctr" anchorCtr="0">
            <a:noAutofit/>
          </a:bodyPr>
          <a:lstStyle/>
          <a:p>
            <a:pPr algn="ctr"/>
            <a:r>
              <a:rPr kumimoji="0" lang="en-US" sz="8000" b="0" i="1" u="none" strike="noStrike" kern="1200" cap="none" spc="0" normalizeH="0" baseline="0" noProof="0" dirty="0">
                <a:ln>
                  <a:noFill/>
                </a:ln>
                <a:solidFill>
                  <a:schemeClr val="bg1"/>
                </a:solidFill>
                <a:effectLst/>
                <a:uLnTx/>
                <a:uFillTx/>
                <a:latin typeface="+mj-lt"/>
                <a:ea typeface="+mj-ea"/>
              </a:rPr>
              <a:t>Thank You</a:t>
            </a:r>
            <a:endParaRPr lang="en-US" sz="8000" b="0" i="1" dirty="0">
              <a:solidFill>
                <a:schemeClr val="bg1"/>
              </a:solidFill>
              <a:latin typeface="+mj-lt"/>
            </a:endParaRPr>
          </a:p>
        </p:txBody>
      </p:sp>
      <p:pic>
        <p:nvPicPr>
          <p:cNvPr id="17" name="Multicolor Band">
            <a:extLst>
              <a:ext uri="{FF2B5EF4-FFF2-40B4-BE49-F238E27FC236}">
                <a16:creationId xmlns:a16="http://schemas.microsoft.com/office/drawing/2014/main" id="{5CF280B3-61C5-F84C-8D00-0468E35D792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Tree>
    <p:extLst>
      <p:ext uri="{BB962C8B-B14F-4D97-AF65-F5344CB8AC3E}">
        <p14:creationId xmlns:p14="http://schemas.microsoft.com/office/powerpoint/2010/main" val="1914574879"/>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15" name="Multicolor Band">
            <a:extLst>
              <a:ext uri="{FF2B5EF4-FFF2-40B4-BE49-F238E27FC236}">
                <a16:creationId xmlns:a16="http://schemas.microsoft.com/office/drawing/2014/main" id="{AED91DA2-5D77-354D-9CB1-32E41E95E2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9" name="Text Placeholder 8">
            <a:extLst>
              <a:ext uri="{FF2B5EF4-FFF2-40B4-BE49-F238E27FC236}">
                <a16:creationId xmlns:a16="http://schemas.microsoft.com/office/drawing/2014/main" id="{32A40646-D4D6-4274-9801-D6005885B16F}"/>
              </a:ext>
            </a:extLst>
          </p:cNvPr>
          <p:cNvSpPr>
            <a:spLocks noGrp="1"/>
          </p:cNvSpPr>
          <p:nvPr>
            <p:ph type="body" sz="quarter" idx="19" hasCustomPrompt="1"/>
          </p:nvPr>
        </p:nvSpPr>
        <p:spPr>
          <a:xfrm>
            <a:off x="0" y="0"/>
            <a:ext cx="5830888" cy="6858000"/>
          </a:xfrm>
        </p:spPr>
        <p:txBody>
          <a:bodyPr/>
          <a:lstStyle>
            <a:lvl1pPr marL="0" indent="0">
              <a:buNone/>
              <a:defRPr/>
            </a:lvl1pPr>
          </a:lstStyle>
          <a:p>
            <a:pPr lvl="0"/>
            <a:r>
              <a:rPr lang="en-US" dirty="0"/>
              <a:t> </a:t>
            </a:r>
          </a:p>
        </p:txBody>
      </p:sp>
      <p:sp>
        <p:nvSpPr>
          <p:cNvPr id="8" name="Picture Placeholder 7">
            <a:extLst>
              <a:ext uri="{FF2B5EF4-FFF2-40B4-BE49-F238E27FC236}">
                <a16:creationId xmlns:a16="http://schemas.microsoft.com/office/drawing/2014/main" id="{20022E40-75DA-4C9E-805F-7B00BD3B2A03}"/>
              </a:ext>
            </a:extLst>
          </p:cNvPr>
          <p:cNvSpPr>
            <a:spLocks noGrp="1"/>
          </p:cNvSpPr>
          <p:nvPr>
            <p:ph type="pic" sz="quarter" idx="20" hasCustomPrompt="1"/>
          </p:nvPr>
        </p:nvSpPr>
        <p:spPr>
          <a:xfrm>
            <a:off x="0" y="0"/>
            <a:ext cx="5830888" cy="6715527"/>
          </a:xfrm>
        </p:spPr>
        <p:txBody>
          <a:bodyPr lIns="1371600" tIns="548640" rIns="1371600"/>
          <a:lstStyle>
            <a:lvl1pPr marL="0" indent="0" algn="ctr">
              <a:buNone/>
              <a:defRPr>
                <a:solidFill>
                  <a:schemeClr val="accent1"/>
                </a:solidFill>
              </a:defRPr>
            </a:lvl1pPr>
          </a:lstStyle>
          <a:p>
            <a:r>
              <a:rPr lang="en-US" dirty="0"/>
              <a:t>Click inside this box and choose a color from the color palette. Then send to back so title displays. Note, this prompt text will not appear in Slide Show Mode.</a:t>
            </a:r>
          </a:p>
        </p:txBody>
      </p:sp>
      <p:sp>
        <p:nvSpPr>
          <p:cNvPr id="20" name="Rectangle 19">
            <a:extLst>
              <a:ext uri="{FF2B5EF4-FFF2-40B4-BE49-F238E27FC236}">
                <a16:creationId xmlns:a16="http://schemas.microsoft.com/office/drawing/2014/main" id="{BA14C10A-043A-BB41-ADA3-962E895E387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Graphic 4">
            <a:extLst>
              <a:ext uri="{FF2B5EF4-FFF2-40B4-BE49-F238E27FC236}">
                <a16:creationId xmlns:a16="http://schemas.microsoft.com/office/drawing/2014/main" id="{E8EFB3A9-831E-4971-B195-BD9FC3BE0E0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1" name="Picture Placeholder 10">
            <a:extLst>
              <a:ext uri="{FF2B5EF4-FFF2-40B4-BE49-F238E27FC236}">
                <a16:creationId xmlns:a16="http://schemas.microsoft.com/office/drawing/2014/main" id="{3282BEE9-433D-3E45-BCA3-7FF5D32B687E}"/>
              </a:ext>
            </a:extLst>
          </p:cNvPr>
          <p:cNvSpPr>
            <a:spLocks noGrp="1"/>
          </p:cNvSpPr>
          <p:nvPr>
            <p:ph type="pic" sz="quarter" idx="17"/>
          </p:nvPr>
        </p:nvSpPr>
        <p:spPr>
          <a:xfrm>
            <a:off x="5830784" y="0"/>
            <a:ext cx="5765471" cy="671552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10" name="Title Placeholder 1">
            <a:extLst>
              <a:ext uri="{FF2B5EF4-FFF2-40B4-BE49-F238E27FC236}">
                <a16:creationId xmlns:a16="http://schemas.microsoft.com/office/drawing/2014/main" id="{6219C34A-C354-4EEB-9458-A57CA76BB93D}"/>
              </a:ext>
            </a:extLst>
          </p:cNvPr>
          <p:cNvSpPr>
            <a:spLocks noGrp="1"/>
          </p:cNvSpPr>
          <p:nvPr>
            <p:ph type="title"/>
          </p:nvPr>
        </p:nvSpPr>
        <p:spPr>
          <a:xfrm>
            <a:off x="533400" y="2222090"/>
            <a:ext cx="4894005" cy="1097444"/>
          </a:xfrm>
          <a:prstGeom prst="rect">
            <a:avLst/>
          </a:prstGeom>
        </p:spPr>
        <p:txBody>
          <a:bodyPr vert="horz" lIns="91440" tIns="45720" rIns="91440" bIns="45720" rtlCol="0" anchor="t" anchorCtr="0">
            <a:noAutofit/>
          </a:bodyPr>
          <a:lstStyle>
            <a:lvl1pPr>
              <a:defRPr sz="3600">
                <a:solidFill>
                  <a:schemeClr val="bg1"/>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78153758-E31F-4364-AB12-86A2724D8E5A}"/>
              </a:ext>
            </a:extLst>
          </p:cNvPr>
          <p:cNvSpPr>
            <a:spLocks noGrp="1"/>
          </p:cNvSpPr>
          <p:nvPr>
            <p:ph idx="18"/>
          </p:nvPr>
        </p:nvSpPr>
        <p:spPr>
          <a:xfrm>
            <a:off x="544975" y="3428999"/>
            <a:ext cx="4882430" cy="1943101"/>
          </a:xfrm>
          <a:prstGeom prst="rect">
            <a:avLst/>
          </a:prstGeom>
        </p:spPr>
        <p:txBody>
          <a:bodyPr vert="horz" lIns="91440" tIns="45720" rIns="91440" bIns="45720" rtlCol="0">
            <a:noAutofit/>
          </a:bodyPr>
          <a:lstStyle>
            <a:lvl1pPr marL="0" indent="0">
              <a:buFontTx/>
              <a:buNone/>
              <a:defRPr sz="2400">
                <a:solidFill>
                  <a:schemeClr val="bg1"/>
                </a:solidFill>
              </a:defRPr>
            </a:lvl1pPr>
            <a:lvl2pPr marL="320040" indent="0">
              <a:buFontTx/>
              <a:buNone/>
              <a:defRPr sz="2400">
                <a:solidFill>
                  <a:schemeClr val="bg1"/>
                </a:solidFill>
              </a:defRPr>
            </a:lvl2pPr>
            <a:lvl3pPr marL="594360" indent="0">
              <a:buFontTx/>
              <a:buNone/>
              <a:defRPr sz="2400">
                <a:solidFill>
                  <a:schemeClr val="bg1"/>
                </a:solidFill>
              </a:defRPr>
            </a:lvl3pPr>
            <a:lvl4pPr>
              <a:defRPr>
                <a:solidFill>
                  <a:schemeClr val="tx2"/>
                </a:solidFill>
              </a:defRPr>
            </a:lvl4pPr>
            <a:lvl5pPr>
              <a:defRPr>
                <a:solidFill>
                  <a:schemeClr val="tx2"/>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p:txBody>
      </p:sp>
      <p:sp>
        <p:nvSpPr>
          <p:cNvPr id="2" name="TextBox 1">
            <a:extLst>
              <a:ext uri="{FF2B5EF4-FFF2-40B4-BE49-F238E27FC236}">
                <a16:creationId xmlns:a16="http://schemas.microsoft.com/office/drawing/2014/main" id="{1FEB23AF-0C69-F646-B00F-26C488628BC8}"/>
              </a:ext>
            </a:extLst>
          </p:cNvPr>
          <p:cNvSpPr txBox="1"/>
          <p:nvPr userDrawn="1"/>
        </p:nvSpPr>
        <p:spPr>
          <a:xfrm>
            <a:off x="13889736" y="6665976"/>
            <a:ext cx="0" cy="0"/>
          </a:xfrm>
          <a:prstGeom prst="rect">
            <a:avLst/>
          </a:prstGeom>
          <a:noFill/>
        </p:spPr>
        <p:txBody>
          <a:bodyPr wrap="none" rtlCol="0">
            <a:noAutofit/>
          </a:bodyPr>
          <a:lstStyle/>
          <a:p>
            <a:pPr algn="l"/>
            <a:endParaRPr lang="en-US" dirty="0"/>
          </a:p>
        </p:txBody>
      </p:sp>
      <p:sp>
        <p:nvSpPr>
          <p:cNvPr id="16" name="TextBox 15">
            <a:extLst>
              <a:ext uri="{FF2B5EF4-FFF2-40B4-BE49-F238E27FC236}">
                <a16:creationId xmlns:a16="http://schemas.microsoft.com/office/drawing/2014/main" id="{9954F76E-1384-455D-AFD6-22149F94CCC3}"/>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p:txBody>
      </p:sp>
      <p:sp>
        <p:nvSpPr>
          <p:cNvPr id="17" name="TextBox 16">
            <a:extLst>
              <a:ext uri="{FF2B5EF4-FFF2-40B4-BE49-F238E27FC236}">
                <a16:creationId xmlns:a16="http://schemas.microsoft.com/office/drawing/2014/main" id="{CEB7C998-3E4F-4FF3-9F6B-BB68779381A7}"/>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1282573953"/>
      </p:ext>
    </p:extLst>
  </p:cSld>
  <p:clrMapOvr>
    <a:masterClrMapping/>
  </p:clrMapOvr>
  <p:extLst>
    <p:ext uri="{DCECCB84-F9BA-43D5-87BE-67443E8EF086}">
      <p15:sldGuideLst xmlns:p15="http://schemas.microsoft.com/office/powerpoint/2012/main">
        <p15:guide id="1" pos="384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ulti Product Comparison">
    <p:spTree>
      <p:nvGrpSpPr>
        <p:cNvPr id="1" name=""/>
        <p:cNvGrpSpPr/>
        <p:nvPr/>
      </p:nvGrpSpPr>
      <p:grpSpPr>
        <a:xfrm>
          <a:off x="0" y="0"/>
          <a:ext cx="0" cy="0"/>
          <a:chOff x="0" y="0"/>
          <a:chExt cx="0" cy="0"/>
        </a:xfrm>
      </p:grpSpPr>
      <p:pic>
        <p:nvPicPr>
          <p:cNvPr id="24" name="Multicolor Band">
            <a:extLst>
              <a:ext uri="{FF2B5EF4-FFF2-40B4-BE49-F238E27FC236}">
                <a16:creationId xmlns:a16="http://schemas.microsoft.com/office/drawing/2014/main" id="{0758506A-7938-454B-8DDE-666736D425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BA14C10A-043A-BB41-ADA3-962E895E387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Graphic 4">
            <a:extLst>
              <a:ext uri="{FF2B5EF4-FFF2-40B4-BE49-F238E27FC236}">
                <a16:creationId xmlns:a16="http://schemas.microsoft.com/office/drawing/2014/main" id="{E8EFB3A9-831E-4971-B195-BD9FC3BE0E0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1" name="Picture Placeholder 10">
            <a:extLst>
              <a:ext uri="{FF2B5EF4-FFF2-40B4-BE49-F238E27FC236}">
                <a16:creationId xmlns:a16="http://schemas.microsoft.com/office/drawing/2014/main" id="{3282BEE9-433D-3E45-BCA3-7FF5D32B687E}"/>
              </a:ext>
            </a:extLst>
          </p:cNvPr>
          <p:cNvSpPr>
            <a:spLocks noGrp="1"/>
          </p:cNvSpPr>
          <p:nvPr>
            <p:ph type="pic" sz="quarter" idx="17"/>
          </p:nvPr>
        </p:nvSpPr>
        <p:spPr>
          <a:xfrm>
            <a:off x="9338872" y="0"/>
            <a:ext cx="2257383" cy="671552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 name="TextBox 1">
            <a:extLst>
              <a:ext uri="{FF2B5EF4-FFF2-40B4-BE49-F238E27FC236}">
                <a16:creationId xmlns:a16="http://schemas.microsoft.com/office/drawing/2014/main" id="{1FEB23AF-0C69-F646-B00F-26C488628BC8}"/>
              </a:ext>
            </a:extLst>
          </p:cNvPr>
          <p:cNvSpPr txBox="1"/>
          <p:nvPr userDrawn="1"/>
        </p:nvSpPr>
        <p:spPr>
          <a:xfrm>
            <a:off x="13889736" y="6665976"/>
            <a:ext cx="0" cy="0"/>
          </a:xfrm>
          <a:prstGeom prst="rect">
            <a:avLst/>
          </a:prstGeom>
          <a:noFill/>
        </p:spPr>
        <p:txBody>
          <a:bodyPr wrap="none" rtlCol="0">
            <a:noAutofit/>
          </a:bodyPr>
          <a:lstStyle/>
          <a:p>
            <a:pPr algn="l"/>
            <a:endParaRPr lang="en-US" dirty="0"/>
          </a:p>
        </p:txBody>
      </p:sp>
      <p:sp>
        <p:nvSpPr>
          <p:cNvPr id="15" name="Title Placeholder 1">
            <a:extLst>
              <a:ext uri="{FF2B5EF4-FFF2-40B4-BE49-F238E27FC236}">
                <a16:creationId xmlns:a16="http://schemas.microsoft.com/office/drawing/2014/main" id="{372A16B0-2796-C145-8845-C159B443C768}"/>
              </a:ext>
            </a:extLst>
          </p:cNvPr>
          <p:cNvSpPr>
            <a:spLocks noGrp="1"/>
          </p:cNvSpPr>
          <p:nvPr>
            <p:ph type="title" hasCustomPrompt="1"/>
          </p:nvPr>
        </p:nvSpPr>
        <p:spPr>
          <a:xfrm>
            <a:off x="544975" y="328476"/>
            <a:ext cx="8464114"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r>
              <a:rPr lang="en-US" dirty="0"/>
              <a:t>Headline Font is Sitka Text Bold, </a:t>
            </a:r>
            <a:br>
              <a:rPr lang="en-US" dirty="0"/>
            </a:br>
            <a:r>
              <a:rPr lang="en-US" dirty="0"/>
              <a:t>28pt in Title Case</a:t>
            </a:r>
          </a:p>
        </p:txBody>
      </p:sp>
      <p:sp>
        <p:nvSpPr>
          <p:cNvPr id="4" name="Text Placeholder 3">
            <a:extLst>
              <a:ext uri="{FF2B5EF4-FFF2-40B4-BE49-F238E27FC236}">
                <a16:creationId xmlns:a16="http://schemas.microsoft.com/office/drawing/2014/main" id="{CC0F3985-5D37-6341-9A2C-91AB28535B4C}"/>
              </a:ext>
            </a:extLst>
          </p:cNvPr>
          <p:cNvSpPr>
            <a:spLocks noGrp="1"/>
          </p:cNvSpPr>
          <p:nvPr>
            <p:ph type="body" sz="quarter" idx="18" hasCustomPrompt="1"/>
          </p:nvPr>
        </p:nvSpPr>
        <p:spPr>
          <a:xfrm>
            <a:off x="991567" y="1369206"/>
            <a:ext cx="3697287" cy="2027237"/>
          </a:xfrm>
        </p:spPr>
        <p:txBody>
          <a:bodyPr/>
          <a:lstStyle>
            <a:lvl1pPr marL="0" indent="0">
              <a:buNone/>
              <a:defRPr>
                <a:latin typeface="+mn-lt"/>
              </a:defRPr>
            </a:lvl1pPr>
          </a:lstStyle>
          <a:p>
            <a:pPr lvl="0" algn="ctr">
              <a:lnSpc>
                <a:spcPct val="100000"/>
              </a:lnSpc>
              <a:spcBef>
                <a:spcPts val="0"/>
              </a:spcBef>
              <a:defRPr/>
            </a:pPr>
            <a:r>
              <a:rPr lang="en-US" sz="5400" b="1" kern="0" dirty="0">
                <a:solidFill>
                  <a:srgbClr val="012169"/>
                </a:solidFill>
                <a:ea typeface="Arial"/>
                <a:cs typeface="Arial"/>
              </a:rPr>
              <a:t>50%</a:t>
            </a:r>
          </a:p>
          <a:p>
            <a:pPr lvl="0" algn="ctr">
              <a:spcBef>
                <a:spcPts val="600"/>
              </a:spcBef>
              <a:defRPr/>
            </a:pPr>
            <a:r>
              <a:rPr lang="en-US" dirty="0">
                <a:solidFill>
                  <a:srgbClr val="012169"/>
                </a:solidFill>
              </a:rPr>
              <a:t>Lorem ipsum dolor sit </a:t>
            </a:r>
            <a:r>
              <a:rPr lang="en-US" dirty="0" err="1">
                <a:solidFill>
                  <a:srgbClr val="012169"/>
                </a:solidFill>
              </a:rPr>
              <a:t>amet</a:t>
            </a:r>
            <a:r>
              <a:rPr lang="en-US" dirty="0">
                <a:solidFill>
                  <a:srgbClr val="012169"/>
                </a:solidFill>
              </a:rPr>
              <a:t>, </a:t>
            </a:r>
            <a:r>
              <a:rPr lang="en-US" dirty="0" err="1">
                <a:solidFill>
                  <a:srgbClr val="012169"/>
                </a:solidFill>
              </a:rPr>
              <a:t>consectetur</a:t>
            </a:r>
            <a:r>
              <a:rPr lang="en-US" dirty="0">
                <a:solidFill>
                  <a:srgbClr val="012169"/>
                </a:solidFill>
              </a:rPr>
              <a:t> </a:t>
            </a:r>
            <a:r>
              <a:rPr lang="en-US" dirty="0" err="1">
                <a:solidFill>
                  <a:srgbClr val="012169"/>
                </a:solidFill>
              </a:rPr>
              <a:t>adipiscing</a:t>
            </a:r>
            <a:r>
              <a:rPr lang="en-US" dirty="0">
                <a:solidFill>
                  <a:srgbClr val="012169"/>
                </a:solidFill>
              </a:rPr>
              <a:t> </a:t>
            </a:r>
            <a:r>
              <a:rPr lang="en-US" dirty="0" err="1">
                <a:solidFill>
                  <a:srgbClr val="012169"/>
                </a:solidFill>
              </a:rPr>
              <a:t>elit</a:t>
            </a:r>
            <a:r>
              <a:rPr lang="en-US" dirty="0">
                <a:solidFill>
                  <a:srgbClr val="012169"/>
                </a:solidFill>
              </a:rPr>
              <a:t>, sed do </a:t>
            </a:r>
            <a:r>
              <a:rPr lang="en-US" dirty="0" err="1">
                <a:solidFill>
                  <a:srgbClr val="012169"/>
                </a:solidFill>
              </a:rPr>
              <a:t>eiusmod</a:t>
            </a:r>
            <a:r>
              <a:rPr lang="en-US" dirty="0">
                <a:solidFill>
                  <a:srgbClr val="012169"/>
                </a:solidFill>
              </a:rPr>
              <a:t> </a:t>
            </a:r>
            <a:r>
              <a:rPr lang="en-US" dirty="0" err="1">
                <a:solidFill>
                  <a:srgbClr val="012169"/>
                </a:solidFill>
              </a:rPr>
              <a:t>tempor</a:t>
            </a:r>
            <a:r>
              <a:rPr lang="en-US" dirty="0">
                <a:solidFill>
                  <a:srgbClr val="012169"/>
                </a:solidFill>
              </a:rPr>
              <a:t> </a:t>
            </a:r>
            <a:r>
              <a:rPr lang="en-US" dirty="0" err="1">
                <a:solidFill>
                  <a:srgbClr val="012169"/>
                </a:solidFill>
              </a:rPr>
              <a:t>incididunt</a:t>
            </a:r>
            <a:endParaRPr lang="en-US" kern="0" dirty="0">
              <a:solidFill>
                <a:srgbClr val="012169"/>
              </a:solidFill>
              <a:ea typeface="Arial"/>
              <a:cs typeface="Arial"/>
            </a:endParaRPr>
          </a:p>
        </p:txBody>
      </p:sp>
      <p:sp>
        <p:nvSpPr>
          <p:cNvPr id="16" name="Text Placeholder 3">
            <a:extLst>
              <a:ext uri="{FF2B5EF4-FFF2-40B4-BE49-F238E27FC236}">
                <a16:creationId xmlns:a16="http://schemas.microsoft.com/office/drawing/2014/main" id="{DFE0E05C-22AE-8D47-9DF0-A47252BC7D56}"/>
              </a:ext>
            </a:extLst>
          </p:cNvPr>
          <p:cNvSpPr>
            <a:spLocks noGrp="1"/>
          </p:cNvSpPr>
          <p:nvPr>
            <p:ph type="body" sz="quarter" idx="19" hasCustomPrompt="1"/>
          </p:nvPr>
        </p:nvSpPr>
        <p:spPr>
          <a:xfrm>
            <a:off x="4844040" y="1369206"/>
            <a:ext cx="3697287" cy="2027237"/>
          </a:xfrm>
        </p:spPr>
        <p:txBody>
          <a:bodyPr/>
          <a:lstStyle>
            <a:lvl1pPr marL="0" indent="0">
              <a:buNone/>
              <a:defRPr>
                <a:latin typeface="+mn-lt"/>
              </a:defRPr>
            </a:lvl1pPr>
          </a:lstStyle>
          <a:p>
            <a:pPr lvl="0" algn="ctr">
              <a:lnSpc>
                <a:spcPct val="100000"/>
              </a:lnSpc>
              <a:spcBef>
                <a:spcPts val="0"/>
              </a:spcBef>
              <a:defRPr/>
            </a:pPr>
            <a:r>
              <a:rPr lang="en-US" sz="5400" b="1" kern="0" dirty="0">
                <a:solidFill>
                  <a:srgbClr val="012169"/>
                </a:solidFill>
                <a:ea typeface="Arial"/>
                <a:cs typeface="Arial"/>
              </a:rPr>
              <a:t>50%</a:t>
            </a:r>
          </a:p>
          <a:p>
            <a:pPr lvl="0" algn="ctr">
              <a:spcBef>
                <a:spcPts val="600"/>
              </a:spcBef>
              <a:defRPr/>
            </a:pPr>
            <a:r>
              <a:rPr lang="en-US" dirty="0">
                <a:solidFill>
                  <a:srgbClr val="012169"/>
                </a:solidFill>
              </a:rPr>
              <a:t>Lorem ipsum dolor sit </a:t>
            </a:r>
            <a:r>
              <a:rPr lang="en-US" dirty="0" err="1">
                <a:solidFill>
                  <a:srgbClr val="012169"/>
                </a:solidFill>
              </a:rPr>
              <a:t>amet</a:t>
            </a:r>
            <a:r>
              <a:rPr lang="en-US" dirty="0">
                <a:solidFill>
                  <a:srgbClr val="012169"/>
                </a:solidFill>
              </a:rPr>
              <a:t>, </a:t>
            </a:r>
            <a:r>
              <a:rPr lang="en-US" dirty="0" err="1">
                <a:solidFill>
                  <a:srgbClr val="012169"/>
                </a:solidFill>
              </a:rPr>
              <a:t>consectetur</a:t>
            </a:r>
            <a:r>
              <a:rPr lang="en-US" dirty="0">
                <a:solidFill>
                  <a:srgbClr val="012169"/>
                </a:solidFill>
              </a:rPr>
              <a:t> </a:t>
            </a:r>
            <a:r>
              <a:rPr lang="en-US" dirty="0" err="1">
                <a:solidFill>
                  <a:srgbClr val="012169"/>
                </a:solidFill>
              </a:rPr>
              <a:t>adipiscing</a:t>
            </a:r>
            <a:r>
              <a:rPr lang="en-US" dirty="0">
                <a:solidFill>
                  <a:srgbClr val="012169"/>
                </a:solidFill>
              </a:rPr>
              <a:t> </a:t>
            </a:r>
            <a:r>
              <a:rPr lang="en-US" dirty="0" err="1">
                <a:solidFill>
                  <a:srgbClr val="012169"/>
                </a:solidFill>
              </a:rPr>
              <a:t>elit</a:t>
            </a:r>
            <a:r>
              <a:rPr lang="en-US" dirty="0">
                <a:solidFill>
                  <a:srgbClr val="012169"/>
                </a:solidFill>
              </a:rPr>
              <a:t>, sed do </a:t>
            </a:r>
            <a:r>
              <a:rPr lang="en-US" dirty="0" err="1">
                <a:solidFill>
                  <a:srgbClr val="012169"/>
                </a:solidFill>
              </a:rPr>
              <a:t>eiusmod</a:t>
            </a:r>
            <a:r>
              <a:rPr lang="en-US" dirty="0">
                <a:solidFill>
                  <a:srgbClr val="012169"/>
                </a:solidFill>
              </a:rPr>
              <a:t> </a:t>
            </a:r>
            <a:r>
              <a:rPr lang="en-US" dirty="0" err="1">
                <a:solidFill>
                  <a:srgbClr val="012169"/>
                </a:solidFill>
              </a:rPr>
              <a:t>tempor</a:t>
            </a:r>
            <a:r>
              <a:rPr lang="en-US" dirty="0">
                <a:solidFill>
                  <a:srgbClr val="012169"/>
                </a:solidFill>
              </a:rPr>
              <a:t> </a:t>
            </a:r>
            <a:r>
              <a:rPr lang="en-US" dirty="0" err="1">
                <a:solidFill>
                  <a:srgbClr val="012169"/>
                </a:solidFill>
              </a:rPr>
              <a:t>incididunt</a:t>
            </a:r>
            <a:endParaRPr lang="en-US" kern="0" dirty="0">
              <a:solidFill>
                <a:srgbClr val="012169"/>
              </a:solidFill>
              <a:ea typeface="Arial"/>
              <a:cs typeface="Arial"/>
            </a:endParaRPr>
          </a:p>
        </p:txBody>
      </p:sp>
      <p:sp>
        <p:nvSpPr>
          <p:cNvPr id="7" name="Text Placeholder 6">
            <a:extLst>
              <a:ext uri="{FF2B5EF4-FFF2-40B4-BE49-F238E27FC236}">
                <a16:creationId xmlns:a16="http://schemas.microsoft.com/office/drawing/2014/main" id="{113BF269-CAC4-4E49-A7A3-8BB026C2C034}"/>
              </a:ext>
            </a:extLst>
          </p:cNvPr>
          <p:cNvSpPr>
            <a:spLocks noGrp="1"/>
          </p:cNvSpPr>
          <p:nvPr>
            <p:ph type="body" sz="quarter" idx="20" hasCustomPrompt="1"/>
          </p:nvPr>
        </p:nvSpPr>
        <p:spPr>
          <a:xfrm>
            <a:off x="544974" y="3521823"/>
            <a:ext cx="2750675" cy="306752"/>
          </a:xfrm>
          <a:solidFill>
            <a:schemeClr val="accent6"/>
          </a:solidFill>
        </p:spPr>
        <p:txBody>
          <a:bodyPr anchor="ctr" anchorCtr="0"/>
          <a:lstStyle>
            <a:lvl1pPr marL="0" indent="0">
              <a:buNone/>
              <a:defRPr sz="1100" b="1">
                <a:solidFill>
                  <a:schemeClr val="bg1"/>
                </a:solidFill>
              </a:defRPr>
            </a:lvl1pPr>
          </a:lstStyle>
          <a:p>
            <a:pPr lvl="0"/>
            <a:r>
              <a:rPr lang="en-US" dirty="0"/>
              <a:t>HEADER 1</a:t>
            </a:r>
          </a:p>
        </p:txBody>
      </p:sp>
      <p:sp>
        <p:nvSpPr>
          <p:cNvPr id="18" name="Text Placeholder 17">
            <a:extLst>
              <a:ext uri="{FF2B5EF4-FFF2-40B4-BE49-F238E27FC236}">
                <a16:creationId xmlns:a16="http://schemas.microsoft.com/office/drawing/2014/main" id="{78D1208D-DBBB-5040-9E84-00E81AF97297}"/>
              </a:ext>
            </a:extLst>
          </p:cNvPr>
          <p:cNvSpPr>
            <a:spLocks noGrp="1"/>
          </p:cNvSpPr>
          <p:nvPr>
            <p:ph type="body" sz="quarter" idx="23"/>
          </p:nvPr>
        </p:nvSpPr>
        <p:spPr>
          <a:xfrm>
            <a:off x="544512" y="3939973"/>
            <a:ext cx="2750675" cy="1212577"/>
          </a:xfrm>
        </p:spPr>
        <p:txBody>
          <a:bodyPr lIns="0" rIns="0"/>
          <a:lstStyle>
            <a:lvl1pPr marL="0" indent="0">
              <a:buNone/>
              <a:defRPr sz="105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25" name="Text Placeholder 17">
            <a:extLst>
              <a:ext uri="{FF2B5EF4-FFF2-40B4-BE49-F238E27FC236}">
                <a16:creationId xmlns:a16="http://schemas.microsoft.com/office/drawing/2014/main" id="{2C2DC034-5F8A-EA4E-AF88-E3B56700677C}"/>
              </a:ext>
            </a:extLst>
          </p:cNvPr>
          <p:cNvSpPr>
            <a:spLocks noGrp="1"/>
          </p:cNvSpPr>
          <p:nvPr>
            <p:ph type="body" sz="quarter" idx="26"/>
          </p:nvPr>
        </p:nvSpPr>
        <p:spPr>
          <a:xfrm>
            <a:off x="1902996" y="5245373"/>
            <a:ext cx="1377904" cy="1212577"/>
          </a:xfrm>
        </p:spPr>
        <p:txBody>
          <a:bodyPr lIns="0" rIns="0"/>
          <a:lstStyle>
            <a:lvl1pPr marL="0" indent="0">
              <a:buNone/>
              <a:defRPr sz="80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30" name="Picture Placeholder 10">
            <a:extLst>
              <a:ext uri="{FF2B5EF4-FFF2-40B4-BE49-F238E27FC236}">
                <a16:creationId xmlns:a16="http://schemas.microsoft.com/office/drawing/2014/main" id="{72A951BF-A784-8144-B1F3-0BDAE8AE0332}"/>
              </a:ext>
            </a:extLst>
          </p:cNvPr>
          <p:cNvSpPr>
            <a:spLocks noGrp="1"/>
          </p:cNvSpPr>
          <p:nvPr>
            <p:ph type="pic" sz="quarter" idx="27"/>
          </p:nvPr>
        </p:nvSpPr>
        <p:spPr>
          <a:xfrm>
            <a:off x="544512" y="5245373"/>
            <a:ext cx="1254241" cy="121257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31" name="Text Placeholder 6">
            <a:extLst>
              <a:ext uri="{FF2B5EF4-FFF2-40B4-BE49-F238E27FC236}">
                <a16:creationId xmlns:a16="http://schemas.microsoft.com/office/drawing/2014/main" id="{F27415E4-12B6-164F-9DCC-EB6E1010CE5F}"/>
              </a:ext>
            </a:extLst>
          </p:cNvPr>
          <p:cNvSpPr>
            <a:spLocks noGrp="1"/>
          </p:cNvSpPr>
          <p:nvPr>
            <p:ph type="body" sz="quarter" idx="28" hasCustomPrompt="1"/>
          </p:nvPr>
        </p:nvSpPr>
        <p:spPr>
          <a:xfrm>
            <a:off x="3433993" y="3521823"/>
            <a:ext cx="2750675" cy="306752"/>
          </a:xfrm>
          <a:solidFill>
            <a:schemeClr val="accent6"/>
          </a:solidFill>
        </p:spPr>
        <p:txBody>
          <a:bodyPr anchor="ctr" anchorCtr="0"/>
          <a:lstStyle>
            <a:lvl1pPr marL="0" indent="0">
              <a:buNone/>
              <a:defRPr sz="1100" b="1">
                <a:solidFill>
                  <a:schemeClr val="bg1"/>
                </a:solidFill>
              </a:defRPr>
            </a:lvl1pPr>
          </a:lstStyle>
          <a:p>
            <a:pPr lvl="0"/>
            <a:r>
              <a:rPr lang="en-US" dirty="0"/>
              <a:t>HEADER 1</a:t>
            </a:r>
          </a:p>
        </p:txBody>
      </p:sp>
      <p:sp>
        <p:nvSpPr>
          <p:cNvPr id="32" name="Text Placeholder 17">
            <a:extLst>
              <a:ext uri="{FF2B5EF4-FFF2-40B4-BE49-F238E27FC236}">
                <a16:creationId xmlns:a16="http://schemas.microsoft.com/office/drawing/2014/main" id="{8E2F92D3-D979-CB42-AFBB-C6A2E43E9FC9}"/>
              </a:ext>
            </a:extLst>
          </p:cNvPr>
          <p:cNvSpPr>
            <a:spLocks noGrp="1"/>
          </p:cNvSpPr>
          <p:nvPr>
            <p:ph type="body" sz="quarter" idx="29"/>
          </p:nvPr>
        </p:nvSpPr>
        <p:spPr>
          <a:xfrm>
            <a:off x="3433531" y="3939973"/>
            <a:ext cx="2750675" cy="1212577"/>
          </a:xfrm>
        </p:spPr>
        <p:txBody>
          <a:bodyPr lIns="0" rIns="0"/>
          <a:lstStyle>
            <a:lvl1pPr marL="0" indent="0">
              <a:buNone/>
              <a:defRPr sz="105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7484AEC7-4559-F542-B620-BF96052ACF47}"/>
              </a:ext>
            </a:extLst>
          </p:cNvPr>
          <p:cNvSpPr>
            <a:spLocks noGrp="1"/>
          </p:cNvSpPr>
          <p:nvPr>
            <p:ph type="body" sz="quarter" idx="30"/>
          </p:nvPr>
        </p:nvSpPr>
        <p:spPr>
          <a:xfrm>
            <a:off x="4792015" y="5245373"/>
            <a:ext cx="1377904" cy="1212577"/>
          </a:xfrm>
        </p:spPr>
        <p:txBody>
          <a:bodyPr lIns="0" rIns="0"/>
          <a:lstStyle>
            <a:lvl1pPr marL="0" indent="0">
              <a:buNone/>
              <a:defRPr sz="80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34" name="Picture Placeholder 10">
            <a:extLst>
              <a:ext uri="{FF2B5EF4-FFF2-40B4-BE49-F238E27FC236}">
                <a16:creationId xmlns:a16="http://schemas.microsoft.com/office/drawing/2014/main" id="{A03750B6-A9C5-4E41-94DF-F1CBA3252EF3}"/>
              </a:ext>
            </a:extLst>
          </p:cNvPr>
          <p:cNvSpPr>
            <a:spLocks noGrp="1"/>
          </p:cNvSpPr>
          <p:nvPr>
            <p:ph type="pic" sz="quarter" idx="31"/>
          </p:nvPr>
        </p:nvSpPr>
        <p:spPr>
          <a:xfrm>
            <a:off x="3433531" y="5245373"/>
            <a:ext cx="1254241" cy="121257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35" name="Text Placeholder 6">
            <a:extLst>
              <a:ext uri="{FF2B5EF4-FFF2-40B4-BE49-F238E27FC236}">
                <a16:creationId xmlns:a16="http://schemas.microsoft.com/office/drawing/2014/main" id="{BE2A7385-979A-9F45-BD20-A68BBC342BBC}"/>
              </a:ext>
            </a:extLst>
          </p:cNvPr>
          <p:cNvSpPr>
            <a:spLocks noGrp="1"/>
          </p:cNvSpPr>
          <p:nvPr>
            <p:ph type="body" sz="quarter" idx="32" hasCustomPrompt="1"/>
          </p:nvPr>
        </p:nvSpPr>
        <p:spPr>
          <a:xfrm>
            <a:off x="6323474" y="3521823"/>
            <a:ext cx="2750675" cy="306752"/>
          </a:xfrm>
          <a:solidFill>
            <a:schemeClr val="accent6"/>
          </a:solidFill>
        </p:spPr>
        <p:txBody>
          <a:bodyPr anchor="ctr" anchorCtr="0"/>
          <a:lstStyle>
            <a:lvl1pPr marL="0" indent="0">
              <a:buNone/>
              <a:defRPr sz="1100" b="1">
                <a:solidFill>
                  <a:schemeClr val="bg1"/>
                </a:solidFill>
              </a:defRPr>
            </a:lvl1pPr>
          </a:lstStyle>
          <a:p>
            <a:pPr lvl="0"/>
            <a:r>
              <a:rPr lang="en-US" dirty="0"/>
              <a:t>HEADER 1</a:t>
            </a:r>
          </a:p>
        </p:txBody>
      </p:sp>
      <p:sp>
        <p:nvSpPr>
          <p:cNvPr id="36" name="Text Placeholder 17">
            <a:extLst>
              <a:ext uri="{FF2B5EF4-FFF2-40B4-BE49-F238E27FC236}">
                <a16:creationId xmlns:a16="http://schemas.microsoft.com/office/drawing/2014/main" id="{8DD2EB44-0C60-6449-9867-ED182487AE74}"/>
              </a:ext>
            </a:extLst>
          </p:cNvPr>
          <p:cNvSpPr>
            <a:spLocks noGrp="1"/>
          </p:cNvSpPr>
          <p:nvPr>
            <p:ph type="body" sz="quarter" idx="33"/>
          </p:nvPr>
        </p:nvSpPr>
        <p:spPr>
          <a:xfrm>
            <a:off x="6323012" y="3939973"/>
            <a:ext cx="2750675" cy="1212577"/>
          </a:xfrm>
        </p:spPr>
        <p:txBody>
          <a:bodyPr lIns="0" rIns="0"/>
          <a:lstStyle>
            <a:lvl1pPr marL="0" indent="0">
              <a:buNone/>
              <a:defRPr sz="105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B41F6AB1-5915-3D41-A4D1-06DDC2396968}"/>
              </a:ext>
            </a:extLst>
          </p:cNvPr>
          <p:cNvSpPr>
            <a:spLocks noGrp="1"/>
          </p:cNvSpPr>
          <p:nvPr>
            <p:ph type="body" sz="quarter" idx="34"/>
          </p:nvPr>
        </p:nvSpPr>
        <p:spPr>
          <a:xfrm>
            <a:off x="7681496" y="5245373"/>
            <a:ext cx="1377904" cy="1212577"/>
          </a:xfrm>
        </p:spPr>
        <p:txBody>
          <a:bodyPr lIns="0" rIns="0"/>
          <a:lstStyle>
            <a:lvl1pPr marL="0" indent="0">
              <a:buNone/>
              <a:defRPr sz="800">
                <a:solidFill>
                  <a:schemeClr val="accent1"/>
                </a:solidFill>
                <a:latin typeface="Calibri" panose="020F0502020204030204" pitchFamily="34" charset="0"/>
                <a:cs typeface="Calibri" panose="020F0502020204030204" pitchFamily="34" charset="0"/>
              </a:defRPr>
            </a:lvl1pPr>
            <a:lvl2pPr marL="320040" indent="0">
              <a:buNone/>
              <a:defRPr sz="1050">
                <a:latin typeface="Calibri" panose="020F0502020204030204" pitchFamily="34" charset="0"/>
                <a:cs typeface="Calibri" panose="020F0502020204030204" pitchFamily="34" charset="0"/>
              </a:defRPr>
            </a:lvl2pPr>
            <a:lvl3pPr marL="594360" indent="0">
              <a:buNone/>
              <a:defRPr sz="1050">
                <a:latin typeface="Calibri" panose="020F0502020204030204" pitchFamily="34" charset="0"/>
                <a:cs typeface="Calibri" panose="020F0502020204030204" pitchFamily="34" charset="0"/>
              </a:defRPr>
            </a:lvl3pPr>
            <a:lvl4pPr marL="1371600" indent="0">
              <a:buNone/>
              <a:defRPr sz="1050">
                <a:latin typeface="Calibri" panose="020F0502020204030204" pitchFamily="34" charset="0"/>
                <a:cs typeface="Calibri" panose="020F0502020204030204" pitchFamily="34" charset="0"/>
              </a:defRPr>
            </a:lvl4pPr>
            <a:lvl5pPr marL="1828800" indent="0">
              <a:buNone/>
              <a:defRPr sz="1050">
                <a:latin typeface="Calibri" panose="020F0502020204030204" pitchFamily="34" charset="0"/>
                <a:cs typeface="Calibri" panose="020F0502020204030204" pitchFamily="34" charset="0"/>
              </a:defRPr>
            </a:lvl5pPr>
          </a:lstStyle>
          <a:p>
            <a:pPr lvl="0"/>
            <a:r>
              <a:rPr lang="en-US"/>
              <a:t>Click to edit Master text styles</a:t>
            </a:r>
          </a:p>
        </p:txBody>
      </p:sp>
      <p:sp>
        <p:nvSpPr>
          <p:cNvPr id="38" name="Picture Placeholder 10">
            <a:extLst>
              <a:ext uri="{FF2B5EF4-FFF2-40B4-BE49-F238E27FC236}">
                <a16:creationId xmlns:a16="http://schemas.microsoft.com/office/drawing/2014/main" id="{9A93FA45-6238-2A49-A129-D3DADD073865}"/>
              </a:ext>
            </a:extLst>
          </p:cNvPr>
          <p:cNvSpPr>
            <a:spLocks noGrp="1"/>
          </p:cNvSpPr>
          <p:nvPr>
            <p:ph type="pic" sz="quarter" idx="35"/>
          </p:nvPr>
        </p:nvSpPr>
        <p:spPr>
          <a:xfrm>
            <a:off x="6323012" y="5245373"/>
            <a:ext cx="1254241" cy="121257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6" name="TextBox 25">
            <a:extLst>
              <a:ext uri="{FF2B5EF4-FFF2-40B4-BE49-F238E27FC236}">
                <a16:creationId xmlns:a16="http://schemas.microsoft.com/office/drawing/2014/main" id="{88B50DF0-AC9C-4E8F-82F2-240E9CF1DC05}"/>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28" name="TextBox 27">
            <a:extLst>
              <a:ext uri="{FF2B5EF4-FFF2-40B4-BE49-F238E27FC236}">
                <a16:creationId xmlns:a16="http://schemas.microsoft.com/office/drawing/2014/main" id="{D8908B86-1A8E-42D4-BCD8-125063B04542}"/>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689714500"/>
      </p:ext>
    </p:extLst>
  </p:cSld>
  <p:clrMapOvr>
    <a:masterClrMapping/>
  </p:clrMapOvr>
  <p:extLst>
    <p:ext uri="{DCECCB84-F9BA-43D5-87BE-67443E8EF086}">
      <p15:sldGuideLst xmlns:p15="http://schemas.microsoft.com/office/powerpoint/2012/main">
        <p15:guide id="1" pos="384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5 column with image">
    <p:spTree>
      <p:nvGrpSpPr>
        <p:cNvPr id="1" name=""/>
        <p:cNvGrpSpPr/>
        <p:nvPr/>
      </p:nvGrpSpPr>
      <p:grpSpPr>
        <a:xfrm>
          <a:off x="0" y="0"/>
          <a:ext cx="0" cy="0"/>
          <a:chOff x="0" y="0"/>
          <a:chExt cx="0" cy="0"/>
        </a:xfrm>
      </p:grpSpPr>
      <p:pic>
        <p:nvPicPr>
          <p:cNvPr id="13" name="Multicolor Band">
            <a:extLst>
              <a:ext uri="{FF2B5EF4-FFF2-40B4-BE49-F238E27FC236}">
                <a16:creationId xmlns:a16="http://schemas.microsoft.com/office/drawing/2014/main" id="{508BC704-DA19-804F-8A5D-5E694AC1A3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BA14C10A-043A-BB41-ADA3-962E895E387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Graphic 4">
            <a:extLst>
              <a:ext uri="{FF2B5EF4-FFF2-40B4-BE49-F238E27FC236}">
                <a16:creationId xmlns:a16="http://schemas.microsoft.com/office/drawing/2014/main" id="{E8EFB3A9-831E-4971-B195-BD9FC3BE0E0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1" name="Picture Placeholder 10">
            <a:extLst>
              <a:ext uri="{FF2B5EF4-FFF2-40B4-BE49-F238E27FC236}">
                <a16:creationId xmlns:a16="http://schemas.microsoft.com/office/drawing/2014/main" id="{3282BEE9-433D-3E45-BCA3-7FF5D32B687E}"/>
              </a:ext>
            </a:extLst>
          </p:cNvPr>
          <p:cNvSpPr>
            <a:spLocks noGrp="1"/>
          </p:cNvSpPr>
          <p:nvPr>
            <p:ph type="pic" sz="quarter" idx="17"/>
          </p:nvPr>
        </p:nvSpPr>
        <p:spPr>
          <a:xfrm>
            <a:off x="9338872" y="0"/>
            <a:ext cx="2257383" cy="671552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 name="TextBox 1">
            <a:extLst>
              <a:ext uri="{FF2B5EF4-FFF2-40B4-BE49-F238E27FC236}">
                <a16:creationId xmlns:a16="http://schemas.microsoft.com/office/drawing/2014/main" id="{1FEB23AF-0C69-F646-B00F-26C488628BC8}"/>
              </a:ext>
            </a:extLst>
          </p:cNvPr>
          <p:cNvSpPr txBox="1"/>
          <p:nvPr userDrawn="1"/>
        </p:nvSpPr>
        <p:spPr>
          <a:xfrm>
            <a:off x="13889736" y="6665976"/>
            <a:ext cx="0" cy="0"/>
          </a:xfrm>
          <a:prstGeom prst="rect">
            <a:avLst/>
          </a:prstGeom>
          <a:noFill/>
        </p:spPr>
        <p:txBody>
          <a:bodyPr wrap="none" rtlCol="0">
            <a:noAutofit/>
          </a:bodyPr>
          <a:lstStyle/>
          <a:p>
            <a:pPr algn="l"/>
            <a:endParaRPr lang="en-US" dirty="0"/>
          </a:p>
        </p:txBody>
      </p:sp>
      <p:sp>
        <p:nvSpPr>
          <p:cNvPr id="15" name="Title Placeholder 1">
            <a:extLst>
              <a:ext uri="{FF2B5EF4-FFF2-40B4-BE49-F238E27FC236}">
                <a16:creationId xmlns:a16="http://schemas.microsoft.com/office/drawing/2014/main" id="{372A16B0-2796-C145-8845-C159B443C768}"/>
              </a:ext>
            </a:extLst>
          </p:cNvPr>
          <p:cNvSpPr>
            <a:spLocks noGrp="1"/>
          </p:cNvSpPr>
          <p:nvPr>
            <p:ph type="title" hasCustomPrompt="1"/>
          </p:nvPr>
        </p:nvSpPr>
        <p:spPr>
          <a:xfrm>
            <a:off x="544975" y="328476"/>
            <a:ext cx="8464114"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r>
              <a:rPr lang="en-US" dirty="0"/>
              <a:t>Headline Font is Sitka Text Bold, </a:t>
            </a:r>
            <a:br>
              <a:rPr lang="en-US" dirty="0"/>
            </a:br>
            <a:r>
              <a:rPr lang="en-US" dirty="0"/>
              <a:t>28pt in Title Case</a:t>
            </a:r>
          </a:p>
        </p:txBody>
      </p:sp>
      <p:sp>
        <p:nvSpPr>
          <p:cNvPr id="6" name="Text Placeholder 5">
            <a:extLst>
              <a:ext uri="{FF2B5EF4-FFF2-40B4-BE49-F238E27FC236}">
                <a16:creationId xmlns:a16="http://schemas.microsoft.com/office/drawing/2014/main" id="{B956B2C3-3CCD-1741-92A6-343B8C05094A}"/>
              </a:ext>
            </a:extLst>
          </p:cNvPr>
          <p:cNvSpPr>
            <a:spLocks noGrp="1"/>
          </p:cNvSpPr>
          <p:nvPr>
            <p:ph type="body" sz="quarter" idx="18"/>
          </p:nvPr>
        </p:nvSpPr>
        <p:spPr>
          <a:xfrm>
            <a:off x="544513" y="1381125"/>
            <a:ext cx="8464113" cy="5083175"/>
          </a:xfrm>
        </p:spPr>
        <p:txBody>
          <a:bodyPr numCol="4" spcCol="182880"/>
          <a:lstStyle>
            <a:lvl1pPr marL="137160" indent="-137160">
              <a:lnSpc>
                <a:spcPct val="100000"/>
              </a:lnSpc>
              <a:spcBef>
                <a:spcPts val="300"/>
              </a:spcBef>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C265EDF-322B-4F82-B095-CE6F8129579E}"/>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6" name="TextBox 15">
            <a:extLst>
              <a:ext uri="{FF2B5EF4-FFF2-40B4-BE49-F238E27FC236}">
                <a16:creationId xmlns:a16="http://schemas.microsoft.com/office/drawing/2014/main" id="{0E4E01BF-8B68-496A-9C1D-4FA40BF34A4E}"/>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491114884"/>
      </p:ext>
    </p:extLst>
  </p:cSld>
  <p:clrMapOvr>
    <a:masterClrMapping/>
  </p:clrMapOvr>
  <p:extLst>
    <p:ext uri="{DCECCB84-F9BA-43D5-87BE-67443E8EF086}">
      <p15:sldGuideLst xmlns:p15="http://schemas.microsoft.com/office/powerpoint/2012/main">
        <p15:guide id="1" pos="3840">
          <p15:clr>
            <a:srgbClr val="FBAE40"/>
          </p15:clr>
        </p15:guide>
        <p15:guide id="2" pos="7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3 column mix and math">
    <p:spTree>
      <p:nvGrpSpPr>
        <p:cNvPr id="1" name=""/>
        <p:cNvGrpSpPr/>
        <p:nvPr/>
      </p:nvGrpSpPr>
      <p:grpSpPr>
        <a:xfrm>
          <a:off x="0" y="0"/>
          <a:ext cx="0" cy="0"/>
          <a:chOff x="0" y="0"/>
          <a:chExt cx="0" cy="0"/>
        </a:xfrm>
      </p:grpSpPr>
      <p:pic>
        <p:nvPicPr>
          <p:cNvPr id="13" name="Multicolor Band">
            <a:extLst>
              <a:ext uri="{FF2B5EF4-FFF2-40B4-BE49-F238E27FC236}">
                <a16:creationId xmlns:a16="http://schemas.microsoft.com/office/drawing/2014/main" id="{97965CDA-6F26-A649-93B7-0A05AE09C7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BA14C10A-043A-BB41-ADA3-962E895E387D}"/>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Graphic 4">
            <a:extLst>
              <a:ext uri="{FF2B5EF4-FFF2-40B4-BE49-F238E27FC236}">
                <a16:creationId xmlns:a16="http://schemas.microsoft.com/office/drawing/2014/main" id="{E8EFB3A9-831E-4971-B195-BD9FC3BE0E0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1" name="Picture Placeholder 10">
            <a:extLst>
              <a:ext uri="{FF2B5EF4-FFF2-40B4-BE49-F238E27FC236}">
                <a16:creationId xmlns:a16="http://schemas.microsoft.com/office/drawing/2014/main" id="{3282BEE9-433D-3E45-BCA3-7FF5D32B687E}"/>
              </a:ext>
            </a:extLst>
          </p:cNvPr>
          <p:cNvSpPr>
            <a:spLocks noGrp="1"/>
          </p:cNvSpPr>
          <p:nvPr>
            <p:ph type="pic" sz="quarter" idx="17"/>
          </p:nvPr>
        </p:nvSpPr>
        <p:spPr>
          <a:xfrm>
            <a:off x="3859049" y="0"/>
            <a:ext cx="3871786" cy="6715527"/>
          </a:xfrm>
          <a:pattFill prst="pct20">
            <a:fgClr>
              <a:schemeClr val="accent1"/>
            </a:fgClr>
            <a:bgClr>
              <a:schemeClr val="bg1"/>
            </a:bgClr>
          </a:pattFill>
        </p:spPr>
        <p:txBody>
          <a:bodyPr vert="horz" lIns="91440" tIns="45720" rIns="91440" bIns="45720" rtlCol="0" anchor="ctr">
            <a:noAutofit/>
          </a:bodyPr>
          <a:lstStyle>
            <a:lvl1pPr algn="ctr">
              <a:defRPr lang="en-US" dirty="0"/>
            </a:lvl1pPr>
          </a:lstStyle>
          <a:p>
            <a:pPr marL="0" lvl="0" indent="0">
              <a:buNone/>
            </a:pPr>
            <a:r>
              <a:rPr lang="en-US"/>
              <a:t>Click icon to add picture</a:t>
            </a:r>
            <a:endParaRPr lang="en-US" dirty="0"/>
          </a:p>
        </p:txBody>
      </p:sp>
      <p:sp>
        <p:nvSpPr>
          <p:cNvPr id="2" name="TextBox 1">
            <a:extLst>
              <a:ext uri="{FF2B5EF4-FFF2-40B4-BE49-F238E27FC236}">
                <a16:creationId xmlns:a16="http://schemas.microsoft.com/office/drawing/2014/main" id="{1FEB23AF-0C69-F646-B00F-26C488628BC8}"/>
              </a:ext>
            </a:extLst>
          </p:cNvPr>
          <p:cNvSpPr txBox="1"/>
          <p:nvPr userDrawn="1"/>
        </p:nvSpPr>
        <p:spPr>
          <a:xfrm>
            <a:off x="13889736" y="6665976"/>
            <a:ext cx="0" cy="0"/>
          </a:xfrm>
          <a:prstGeom prst="rect">
            <a:avLst/>
          </a:prstGeom>
          <a:noFill/>
        </p:spPr>
        <p:txBody>
          <a:bodyPr wrap="none" rtlCol="0">
            <a:noAutofit/>
          </a:bodyPr>
          <a:lstStyle/>
          <a:p>
            <a:pPr algn="l"/>
            <a:endParaRPr lang="en-US" dirty="0"/>
          </a:p>
        </p:txBody>
      </p:sp>
      <p:sp>
        <p:nvSpPr>
          <p:cNvPr id="15" name="Title Placeholder 1">
            <a:extLst>
              <a:ext uri="{FF2B5EF4-FFF2-40B4-BE49-F238E27FC236}">
                <a16:creationId xmlns:a16="http://schemas.microsoft.com/office/drawing/2014/main" id="{372A16B0-2796-C145-8845-C159B443C768}"/>
              </a:ext>
            </a:extLst>
          </p:cNvPr>
          <p:cNvSpPr>
            <a:spLocks noGrp="1"/>
          </p:cNvSpPr>
          <p:nvPr>
            <p:ph type="title" hasCustomPrompt="1"/>
          </p:nvPr>
        </p:nvSpPr>
        <p:spPr>
          <a:xfrm>
            <a:off x="544975" y="328476"/>
            <a:ext cx="3314073" cy="914400"/>
          </a:xfrm>
          <a:prstGeom prst="rect">
            <a:avLst/>
          </a:prstGeom>
        </p:spPr>
        <p:txBody>
          <a:bodyPr vert="horz" lIns="91440" tIns="45720" rIns="182880" bIns="45720" rtlCol="0" anchor="t" anchorCtr="0">
            <a:noAutofit/>
          </a:bodyPr>
          <a:lstStyle>
            <a:lvl1pPr>
              <a:defRPr sz="2800"/>
            </a:lvl1pPr>
          </a:lstStyle>
          <a:p>
            <a:r>
              <a:rPr lang="en-US" dirty="0"/>
              <a:t>Sitka Text Bold, 28pt</a:t>
            </a:r>
          </a:p>
        </p:txBody>
      </p:sp>
      <p:sp>
        <p:nvSpPr>
          <p:cNvPr id="6" name="Text Placeholder 5">
            <a:extLst>
              <a:ext uri="{FF2B5EF4-FFF2-40B4-BE49-F238E27FC236}">
                <a16:creationId xmlns:a16="http://schemas.microsoft.com/office/drawing/2014/main" id="{B956B2C3-3CCD-1741-92A6-343B8C05094A}"/>
              </a:ext>
            </a:extLst>
          </p:cNvPr>
          <p:cNvSpPr>
            <a:spLocks noGrp="1"/>
          </p:cNvSpPr>
          <p:nvPr>
            <p:ph type="body" sz="quarter" idx="18"/>
          </p:nvPr>
        </p:nvSpPr>
        <p:spPr>
          <a:xfrm>
            <a:off x="544514" y="1381125"/>
            <a:ext cx="3314073" cy="5083175"/>
          </a:xfrm>
        </p:spPr>
        <p:txBody>
          <a:bodyPr rIns="182880" numCol="1" spcCol="182880"/>
          <a:lstStyle>
            <a:lvl1pPr marL="137160" indent="-137160">
              <a:lnSpc>
                <a:spcPct val="100000"/>
              </a:lnSpc>
              <a:spcBef>
                <a:spcPts val="300"/>
              </a:spcBef>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36AA2905-C206-6D4A-A64C-A1C00ACB5182}"/>
              </a:ext>
            </a:extLst>
          </p:cNvPr>
          <p:cNvSpPr>
            <a:spLocks noGrp="1"/>
          </p:cNvSpPr>
          <p:nvPr>
            <p:ph sz="quarter" idx="19"/>
          </p:nvPr>
        </p:nvSpPr>
        <p:spPr>
          <a:xfrm>
            <a:off x="7737202" y="0"/>
            <a:ext cx="3859051" cy="6715527"/>
          </a:xfrm>
          <a:solidFill>
            <a:schemeClr val="accent6"/>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FA264A4A-FD3D-4D1B-8750-6F076FF67344}"/>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6" name="TextBox 15">
            <a:extLst>
              <a:ext uri="{FF2B5EF4-FFF2-40B4-BE49-F238E27FC236}">
                <a16:creationId xmlns:a16="http://schemas.microsoft.com/office/drawing/2014/main" id="{CCEA3728-4211-4E72-B2D5-E3FB8BA03DBD}"/>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685835393"/>
      </p:ext>
    </p:extLst>
  </p:cSld>
  <p:clrMapOvr>
    <a:masterClrMapping/>
  </p:clrMapOvr>
  <p:extLst>
    <p:ext uri="{DCECCB84-F9BA-43D5-87BE-67443E8EF086}">
      <p15:sldGuideLst xmlns:p15="http://schemas.microsoft.com/office/powerpoint/2012/main">
        <p15:guide id="1" pos="3840">
          <p15:clr>
            <a:srgbClr val="FBAE40"/>
          </p15:clr>
        </p15:guide>
        <p15:guide id="2" pos="7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554998D7-87FC-F74F-86C9-4615424A02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2">
            <a:extLst>
              <a:ext uri="{FF2B5EF4-FFF2-40B4-BE49-F238E27FC236}">
                <a16:creationId xmlns:a16="http://schemas.microsoft.com/office/drawing/2014/main" id="{A8731ABA-837C-45AB-A3D7-164061705B59}"/>
              </a:ext>
            </a:extLst>
          </p:cNvPr>
          <p:cNvSpPr>
            <a:spLocks noGrp="1"/>
          </p:cNvSpPr>
          <p:nvPr>
            <p:ph idx="1"/>
          </p:nvPr>
        </p:nvSpPr>
        <p:spPr>
          <a:xfrm>
            <a:off x="544975" y="1246632"/>
            <a:ext cx="10896600" cy="4925567"/>
          </a:xfrm>
          <a:prstGeom prst="rect">
            <a:avLst/>
          </a:prstGeom>
        </p:spPr>
        <p:txBody>
          <a:bodyPr vert="horz" lIns="91440" tIns="45720" rIns="91440" bIns="4572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r>
              <a:rPr lang="en-US" dirty="0"/>
              <a:t>1 Column. Headline Font is Sitka Text Bold, </a:t>
            </a:r>
            <a:br>
              <a:rPr lang="en-US" dirty="0"/>
            </a:br>
            <a:r>
              <a:rPr lang="en-US" dirty="0"/>
              <a:t>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3" name="TextBox 12">
            <a:extLst>
              <a:ext uri="{FF2B5EF4-FFF2-40B4-BE49-F238E27FC236}">
                <a16:creationId xmlns:a16="http://schemas.microsoft.com/office/drawing/2014/main" id="{2839FAB2-0EE5-4BA7-87BE-23777EC532D1}"/>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566D629E-5E2A-44B6-A6F3-EECB34951477}"/>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3108326492"/>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2 Column">
    <p:spTree>
      <p:nvGrpSpPr>
        <p:cNvPr id="1" name=""/>
        <p:cNvGrpSpPr/>
        <p:nvPr/>
      </p:nvGrpSpPr>
      <p:grpSpPr>
        <a:xfrm>
          <a:off x="0" y="0"/>
          <a:ext cx="0" cy="0"/>
          <a:chOff x="0" y="0"/>
          <a:chExt cx="0" cy="0"/>
        </a:xfrm>
      </p:grpSpPr>
      <p:pic>
        <p:nvPicPr>
          <p:cNvPr id="12" name="Multicolor Band">
            <a:extLst>
              <a:ext uri="{FF2B5EF4-FFF2-40B4-BE49-F238E27FC236}">
                <a16:creationId xmlns:a16="http://schemas.microsoft.com/office/drawing/2014/main" id="{C2E64B02-68CD-854E-8B0C-84B84BCE0A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6715527"/>
            <a:ext cx="12192000" cy="142473"/>
          </a:xfrm>
          <a:prstGeom prst="rect">
            <a:avLst/>
          </a:prstGeom>
        </p:spPr>
      </p:pic>
      <p:sp>
        <p:nvSpPr>
          <p:cNvPr id="20" name="Rectangle 19">
            <a:extLst>
              <a:ext uri="{FF2B5EF4-FFF2-40B4-BE49-F238E27FC236}">
                <a16:creationId xmlns:a16="http://schemas.microsoft.com/office/drawing/2014/main" id="{1C3F9FD3-BDD4-0745-BE09-3C9C2C3411BC}"/>
              </a:ext>
            </a:extLst>
          </p:cNvPr>
          <p:cNvSpPr/>
          <p:nvPr userDrawn="1"/>
        </p:nvSpPr>
        <p:spPr>
          <a:xfrm>
            <a:off x="11596255" y="0"/>
            <a:ext cx="595745"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2">
            <a:extLst>
              <a:ext uri="{FF2B5EF4-FFF2-40B4-BE49-F238E27FC236}">
                <a16:creationId xmlns:a16="http://schemas.microsoft.com/office/drawing/2014/main" id="{A8731ABA-837C-45AB-A3D7-164061705B59}"/>
              </a:ext>
            </a:extLst>
          </p:cNvPr>
          <p:cNvSpPr>
            <a:spLocks noGrp="1"/>
          </p:cNvSpPr>
          <p:nvPr>
            <p:ph idx="1"/>
          </p:nvPr>
        </p:nvSpPr>
        <p:spPr>
          <a:xfrm>
            <a:off x="544975" y="1246632"/>
            <a:ext cx="10896600" cy="4925567"/>
          </a:xfrm>
          <a:prstGeom prst="rect">
            <a:avLst/>
          </a:prstGeom>
        </p:spPr>
        <p:txBody>
          <a:bodyPr vert="horz" lIns="91440" tIns="45720" rIns="91440" bIns="45720" numCol="2" spcCol="182880" rtlCol="0">
            <a:no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14" name="Title Placeholder 1">
            <a:extLst>
              <a:ext uri="{FF2B5EF4-FFF2-40B4-BE49-F238E27FC236}">
                <a16:creationId xmlns:a16="http://schemas.microsoft.com/office/drawing/2014/main" id="{727B4F8E-7C86-4D98-A406-DC04C3FC8C53}"/>
              </a:ext>
            </a:extLst>
          </p:cNvPr>
          <p:cNvSpPr>
            <a:spLocks noGrp="1"/>
          </p:cNvSpPr>
          <p:nvPr>
            <p:ph type="title" hasCustomPrompt="1"/>
          </p:nvPr>
        </p:nvSpPr>
        <p:spPr>
          <a:xfrm>
            <a:off x="544975" y="328476"/>
            <a:ext cx="10896600" cy="914400"/>
          </a:xfrm>
          <a:prstGeom prst="rect">
            <a:avLst/>
          </a:prstGeom>
        </p:spPr>
        <p:txBody>
          <a:bodyPr vert="horz" lIns="91440" tIns="45720" rIns="91440" bIns="45720" rtlCol="0" anchor="t" anchorCtr="0">
            <a:noAutofit/>
          </a:bodyPr>
          <a:lstStyle>
            <a:lvl1pPr>
              <a:defRPr sz="2800"/>
            </a:lvl1pPr>
          </a:lstStyle>
          <a:p>
            <a:r>
              <a:rPr lang="en-US" dirty="0"/>
              <a:t>2 Column. Headline Font is Sitka Text Bold, </a:t>
            </a:r>
            <a:br>
              <a:rPr lang="en-US" dirty="0"/>
            </a:br>
            <a:r>
              <a:rPr lang="en-US" dirty="0"/>
              <a:t>28pt in Title Case</a:t>
            </a:r>
          </a:p>
        </p:txBody>
      </p:sp>
      <p:pic>
        <p:nvPicPr>
          <p:cNvPr id="10" name="Graphic 9">
            <a:extLst>
              <a:ext uri="{FF2B5EF4-FFF2-40B4-BE49-F238E27FC236}">
                <a16:creationId xmlns:a16="http://schemas.microsoft.com/office/drawing/2014/main" id="{A202BC2F-657D-4DC9-AA32-B2AD87B51A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5529" y="6310508"/>
            <a:ext cx="478137" cy="358347"/>
          </a:xfrm>
          <a:prstGeom prst="rect">
            <a:avLst/>
          </a:prstGeom>
        </p:spPr>
      </p:pic>
      <p:sp>
        <p:nvSpPr>
          <p:cNvPr id="13" name="TextBox 12">
            <a:extLst>
              <a:ext uri="{FF2B5EF4-FFF2-40B4-BE49-F238E27FC236}">
                <a16:creationId xmlns:a16="http://schemas.microsoft.com/office/drawing/2014/main" id="{CB8ABB53-6F31-4B27-872B-86D01AC14490}"/>
              </a:ext>
            </a:extLst>
          </p:cNvPr>
          <p:cNvSpPr txBox="1"/>
          <p:nvPr userDrawn="1"/>
        </p:nvSpPr>
        <p:spPr>
          <a:xfrm rot="5400000">
            <a:off x="10065313" y="2185311"/>
            <a:ext cx="3633324" cy="275129"/>
          </a:xfrm>
          <a:prstGeom prst="rect">
            <a:avLst/>
          </a:prstGeom>
          <a:noFill/>
        </p:spPr>
        <p:txBody>
          <a:bodyPr wrap="square" rtlCol="0">
            <a:noAutofit/>
          </a:bodyPr>
          <a:lstStyle/>
          <a:p>
            <a:r>
              <a:rPr lang="en-US" sz="800" dirty="0">
                <a:solidFill>
                  <a:schemeClr val="bg1"/>
                </a:solidFill>
              </a:rPr>
              <a:t>Proprietary business information of ADM.</a:t>
            </a:r>
          </a:p>
          <a:p>
            <a:endParaRPr lang="en-US" sz="800" dirty="0">
              <a:solidFill>
                <a:schemeClr val="bg1"/>
              </a:solidFill>
            </a:endParaRPr>
          </a:p>
        </p:txBody>
      </p:sp>
      <p:sp>
        <p:nvSpPr>
          <p:cNvPr id="15" name="TextBox 14">
            <a:extLst>
              <a:ext uri="{FF2B5EF4-FFF2-40B4-BE49-F238E27FC236}">
                <a16:creationId xmlns:a16="http://schemas.microsoft.com/office/drawing/2014/main" id="{17588648-09F3-4515-9936-BD5A2095FAB7}"/>
              </a:ext>
            </a:extLst>
          </p:cNvPr>
          <p:cNvSpPr txBox="1"/>
          <p:nvPr userDrawn="1"/>
        </p:nvSpPr>
        <p:spPr>
          <a:xfrm>
            <a:off x="11612630" y="189145"/>
            <a:ext cx="583933" cy="491516"/>
          </a:xfrm>
          <a:prstGeom prst="rect">
            <a:avLst/>
          </a:prstGeom>
          <a:noFill/>
        </p:spPr>
        <p:txBody>
          <a:bodyPr wrap="square" rtlCol="0">
            <a:noAutofit/>
          </a:bodyPr>
          <a:lstStyle/>
          <a:p>
            <a:pPr algn="ctr"/>
            <a:fld id="{B49023F9-1F1A-4EC8-9204-C35E5AB6C15C}" type="slidenum">
              <a:rPr lang="en-US" sz="1200" smtClean="0">
                <a:solidFill>
                  <a:schemeClr val="bg1"/>
                </a:solidFill>
                <a:latin typeface="+mj-lt"/>
              </a:rPr>
              <a:t>‹#›</a:t>
            </a:fld>
            <a:endParaRPr lang="en-US" sz="1200" dirty="0">
              <a:solidFill>
                <a:schemeClr val="bg1"/>
              </a:solidFill>
              <a:latin typeface="+mj-lt"/>
            </a:endParaRPr>
          </a:p>
        </p:txBody>
      </p:sp>
    </p:spTree>
    <p:extLst>
      <p:ext uri="{BB962C8B-B14F-4D97-AF65-F5344CB8AC3E}">
        <p14:creationId xmlns:p14="http://schemas.microsoft.com/office/powerpoint/2010/main" val="2726038903"/>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8EF72-F93E-F949-8CFF-70030711203E}"/>
              </a:ext>
            </a:extLst>
          </p:cNvPr>
          <p:cNvSpPr>
            <a:spLocks noGrp="1"/>
          </p:cNvSpPr>
          <p:nvPr>
            <p:ph type="title"/>
          </p:nvPr>
        </p:nvSpPr>
        <p:spPr>
          <a:xfrm>
            <a:off x="533400" y="480876"/>
            <a:ext cx="10896600" cy="9144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65BE33-F071-4549-B7AD-459ADE1D132C}"/>
              </a:ext>
            </a:extLst>
          </p:cNvPr>
          <p:cNvSpPr>
            <a:spLocks noGrp="1"/>
          </p:cNvSpPr>
          <p:nvPr>
            <p:ph type="body" idx="1"/>
          </p:nvPr>
        </p:nvSpPr>
        <p:spPr>
          <a:xfrm>
            <a:off x="533400" y="1395277"/>
            <a:ext cx="10896600" cy="4776924"/>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Click to edit Master text styles</a:t>
            </a:r>
          </a:p>
          <a:p>
            <a:pPr marL="274320" marR="0" lvl="1"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Second level</a:t>
            </a:r>
          </a:p>
          <a:p>
            <a:pPr marL="274320" marR="0" lvl="2"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Third level</a:t>
            </a:r>
          </a:p>
          <a:p>
            <a:pPr marL="274320" marR="0" lvl="3"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Fourth level</a:t>
            </a:r>
          </a:p>
          <a:p>
            <a:pPr marL="274320" marR="0" lvl="4" indent="-274320" algn="l" defTabSz="914400" rtl="0" eaLnBrk="1" fontAlgn="auto" latinLnBrk="0" hangingPunct="1">
              <a:lnSpc>
                <a:spcPct val="90000"/>
              </a:lnSpc>
              <a:spcBef>
                <a:spcPts val="1200"/>
              </a:spcBef>
              <a:spcAft>
                <a:spcPts val="0"/>
              </a:spcAft>
              <a:buClrTx/>
              <a:buSzPct val="80000"/>
              <a:buFont typeface="Arial" panose="020B0604020202020204" pitchFamily="34" charset="0"/>
              <a:buChar char="•"/>
              <a:tabLst/>
              <a:defRPr/>
            </a:pPr>
            <a:r>
              <a:rPr lang="en-US"/>
              <a:t>Fifth level</a:t>
            </a:r>
            <a:endParaRPr lang="en-US" dirty="0"/>
          </a:p>
        </p:txBody>
      </p:sp>
      <p:sp>
        <p:nvSpPr>
          <p:cNvPr id="4" name="Date Placeholder 3">
            <a:extLst>
              <a:ext uri="{FF2B5EF4-FFF2-40B4-BE49-F238E27FC236}">
                <a16:creationId xmlns:a16="http://schemas.microsoft.com/office/drawing/2014/main" id="{7662B38F-AFFA-4048-A38A-34BC50930036}"/>
              </a:ext>
            </a:extLst>
          </p:cNvPr>
          <p:cNvSpPr>
            <a:spLocks noGrp="1"/>
          </p:cNvSpPr>
          <p:nvPr>
            <p:ph type="dt" sz="half" idx="2"/>
          </p:nvPr>
        </p:nvSpPr>
        <p:spPr>
          <a:xfrm>
            <a:off x="838200" y="70392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E2ABA63-933C-BC48-A039-F6FCA6469964}"/>
              </a:ext>
            </a:extLst>
          </p:cNvPr>
          <p:cNvSpPr>
            <a:spLocks noGrp="1"/>
          </p:cNvSpPr>
          <p:nvPr>
            <p:ph type="ftr" sz="quarter" idx="3"/>
          </p:nvPr>
        </p:nvSpPr>
        <p:spPr>
          <a:xfrm rot="5400000">
            <a:off x="9816798" y="2377123"/>
            <a:ext cx="4114800" cy="365125"/>
          </a:xfrm>
          <a:prstGeom prst="rect">
            <a:avLst/>
          </a:prstGeom>
        </p:spPr>
        <p:txBody>
          <a:bodyPr vert="horz" lIns="91440" tIns="45720" rIns="91440" bIns="45720" rtlCol="0" anchor="ctr"/>
          <a:lstStyle>
            <a:lvl1pPr algn="l">
              <a:defRPr sz="800">
                <a:solidFill>
                  <a:schemeClr val="bg1"/>
                </a:solidFill>
              </a:defRPr>
            </a:lvl1pPr>
          </a:lstStyle>
          <a:p>
            <a:r>
              <a:rPr lang="en-US" dirty="0"/>
              <a:t>Proprietary business information of ADM.</a:t>
            </a:r>
          </a:p>
        </p:txBody>
      </p:sp>
      <p:sp>
        <p:nvSpPr>
          <p:cNvPr id="6" name="Slide Number Placeholder 5">
            <a:extLst>
              <a:ext uri="{FF2B5EF4-FFF2-40B4-BE49-F238E27FC236}">
                <a16:creationId xmlns:a16="http://schemas.microsoft.com/office/drawing/2014/main" id="{D86DA8D9-9832-CD49-BBEE-57DF82EC457F}"/>
              </a:ext>
            </a:extLst>
          </p:cNvPr>
          <p:cNvSpPr>
            <a:spLocks noGrp="1"/>
          </p:cNvSpPr>
          <p:nvPr>
            <p:ph type="sldNum" sz="quarter" idx="4"/>
          </p:nvPr>
        </p:nvSpPr>
        <p:spPr>
          <a:xfrm>
            <a:off x="11612880" y="137160"/>
            <a:ext cx="522639" cy="365125"/>
          </a:xfrm>
          <a:prstGeom prst="rect">
            <a:avLst/>
          </a:prstGeom>
        </p:spPr>
        <p:txBody>
          <a:bodyPr vert="horz" lIns="91440" tIns="45720" rIns="91440" bIns="45720" rtlCol="0" anchor="ctr"/>
          <a:lstStyle>
            <a:lvl1pPr algn="ctr">
              <a:defRPr sz="1200">
                <a:solidFill>
                  <a:schemeClr val="bg1"/>
                </a:solidFill>
                <a:latin typeface="+mj-lt"/>
              </a:defRPr>
            </a:lvl1pPr>
          </a:lstStyle>
          <a:p>
            <a:fld id="{57E64410-BE40-C842-9056-3939FEB49FE0}" type="slidenum">
              <a:rPr lang="en-US" smtClean="0"/>
              <a:pPr/>
              <a:t>‹#›</a:t>
            </a:fld>
            <a:endParaRPr lang="en-US" dirty="0"/>
          </a:p>
        </p:txBody>
      </p:sp>
      <p:sp>
        <p:nvSpPr>
          <p:cNvPr id="7" name="hr" descr=" ">
            <a:extLst>
              <a:ext uri="{FF2B5EF4-FFF2-40B4-BE49-F238E27FC236}">
                <a16:creationId xmlns:a16="http://schemas.microsoft.com/office/drawing/2014/main" id="{8C15146E-863E-44CA-945F-525E0E8731D6}"/>
              </a:ext>
            </a:extLst>
          </p:cNvPr>
          <p:cNvSpPr txBox="1"/>
          <p:nvPr userDrawn="1"/>
        </p:nvSpPr>
        <p:spPr>
          <a:xfrm>
            <a:off x="0" y="0"/>
            <a:ext cx="12192000" cy="0"/>
          </a:xfrm>
          <a:prstGeom prst="rect">
            <a:avLst/>
          </a:prstGeom>
          <a:noFill/>
        </p:spPr>
        <p:txBody>
          <a:bodyPr vert="horz" wrap="square" rtlCol="0">
            <a:noAutofit/>
          </a:bodyPr>
          <a:lstStyle/>
          <a:p>
            <a:pPr algn="r"/>
            <a:r>
              <a:rPr lang="en-US" sz="850" b="0" i="0" u="none" baseline="0">
                <a:solidFill>
                  <a:srgbClr val="666666"/>
                </a:solidFill>
                <a:latin typeface="Microsoft Sans Serif" panose="020B0604020202020204" pitchFamily="34" charset="0"/>
              </a:rPr>
              <a:t> </a:t>
            </a:r>
            <a:endParaRPr lang="en-US" sz="850" b="0" i="0" u="none" baseline="0" dirty="0">
              <a:solidFill>
                <a:srgbClr val="666666"/>
              </a:solidFill>
              <a:latin typeface="Microsoft Sans Serif" panose="020B0604020202020204" pitchFamily="34" charset="0"/>
            </a:endParaRPr>
          </a:p>
        </p:txBody>
      </p:sp>
      <p:sp>
        <p:nvSpPr>
          <p:cNvPr id="8" name="fc" descr=" ">
            <a:extLst>
              <a:ext uri="{FF2B5EF4-FFF2-40B4-BE49-F238E27FC236}">
                <a16:creationId xmlns:a16="http://schemas.microsoft.com/office/drawing/2014/main" id="{B6E18B9F-01DD-4F3E-9175-49A60669E5E0}"/>
              </a:ext>
            </a:extLst>
          </p:cNvPr>
          <p:cNvSpPr txBox="1"/>
          <p:nvPr userDrawn="1"/>
        </p:nvSpPr>
        <p:spPr>
          <a:xfrm>
            <a:off x="0" y="6537960"/>
            <a:ext cx="12192000" cy="0"/>
          </a:xfrm>
          <a:prstGeom prst="rect">
            <a:avLst/>
          </a:prstGeom>
          <a:noFill/>
        </p:spPr>
        <p:txBody>
          <a:bodyPr vert="horz" wrap="square" rtlCol="0">
            <a:noAutofit/>
          </a:bodyPr>
          <a:lstStyle/>
          <a:p>
            <a:pPr algn="ctr"/>
            <a:r>
              <a:rPr lang="en-US" sz="850" b="0" i="0" u="none" baseline="0">
                <a:solidFill>
                  <a:srgbClr val="000000"/>
                </a:solidFill>
                <a:latin typeface="Microsoft Sans Serif" panose="020B0604020202020204" pitchFamily="34" charset="0"/>
              </a:rPr>
              <a:t> </a:t>
            </a:r>
            <a:endParaRPr lang="en-US"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015492185"/>
      </p:ext>
    </p:extLst>
  </p:cSld>
  <p:clrMap bg1="lt1" tx1="dk1" bg2="lt2" tx2="dk2" accent1="accent1" accent2="accent2" accent3="accent3" accent4="accent4" accent5="accent5" accent6="accent6" hlink="hlink" folHlink="folHlink"/>
  <p:sldLayoutIdLst>
    <p:sldLayoutId id="2147483744" r:id="rId1"/>
    <p:sldLayoutId id="2147483945" r:id="rId2"/>
    <p:sldLayoutId id="2147483961" r:id="rId3"/>
    <p:sldLayoutId id="2147483803" r:id="rId4"/>
    <p:sldLayoutId id="2147483956" r:id="rId5"/>
    <p:sldLayoutId id="2147483957" r:id="rId6"/>
    <p:sldLayoutId id="2147483958" r:id="rId7"/>
    <p:sldLayoutId id="2147483766" r:id="rId8"/>
    <p:sldLayoutId id="2147483950" r:id="rId9"/>
    <p:sldLayoutId id="2147483951" r:id="rId10"/>
    <p:sldLayoutId id="2147483800" r:id="rId11"/>
    <p:sldLayoutId id="2147483842" r:id="rId12"/>
    <p:sldLayoutId id="2147483960" r:id="rId13"/>
    <p:sldLayoutId id="2147483767" r:id="rId14"/>
    <p:sldLayoutId id="2147483756" r:id="rId15"/>
    <p:sldLayoutId id="2147483758" r:id="rId16"/>
    <p:sldLayoutId id="2147483947" r:id="rId17"/>
    <p:sldLayoutId id="2147483948" r:id="rId18"/>
    <p:sldLayoutId id="2147483954" r:id="rId19"/>
    <p:sldLayoutId id="2147483955" r:id="rId20"/>
    <p:sldLayoutId id="2147483953" r:id="rId21"/>
    <p:sldLayoutId id="2147483949" r:id="rId22"/>
    <p:sldLayoutId id="2147483765" r:id="rId23"/>
    <p:sldLayoutId id="2147483801" r:id="rId24"/>
    <p:sldLayoutId id="2147483762" r:id="rId25"/>
    <p:sldLayoutId id="2147483763" r:id="rId26"/>
    <p:sldLayoutId id="2147483952" r:id="rId27"/>
    <p:sldLayoutId id="2147483795" r:id="rId28"/>
    <p:sldLayoutId id="2147483755" r:id="rId29"/>
    <p:sldLayoutId id="2147483959" r:id="rId30"/>
    <p:sldLayoutId id="2147483946" r:id="rId31"/>
    <p:sldLayoutId id="2147483798" r:id="rId32"/>
  </p:sldLayoutIdLs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Sitka Text"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en-US" sz="2000" b="0" i="0" u="none" strike="noStrike" kern="1200" cap="none" spc="0" normalizeH="0" baseline="0" dirty="0">
          <a:ln>
            <a:noFill/>
          </a:ln>
          <a:solidFill>
            <a:schemeClr val="tx2"/>
          </a:solidFill>
          <a:effectLst/>
          <a:uLnTx/>
          <a:uFillTx/>
          <a:latin typeface="Calibri" panose="020F0502020204030204"/>
          <a:ea typeface="Verdana" panose="020B0604030504040204" pitchFamily="34" charset="0"/>
          <a:cs typeface="Verdana" panose="020B0604030504040204" pitchFamily="34" charset="0"/>
        </a:defRPr>
      </a:lvl1pPr>
      <a:lvl2pPr marL="605790" indent="-285750" algn="l" defTabSz="914400" rtl="0" eaLnBrk="1" latinLnBrk="0" hangingPunct="1">
        <a:lnSpc>
          <a:spcPct val="90000"/>
        </a:lnSpc>
        <a:spcBef>
          <a:spcPts val="500"/>
        </a:spcBef>
        <a:buFont typeface="Arial" panose="020B0604020202020204" pitchFamily="34" charset="0"/>
        <a:buChar char="•"/>
        <a:defRPr kumimoji="0" lang="en-US" sz="1800" b="0" i="0" u="none" strike="noStrike" kern="1200" cap="none" spc="0" normalizeH="0" baseline="0" dirty="0">
          <a:ln>
            <a:noFill/>
          </a:ln>
          <a:solidFill>
            <a:schemeClr val="tx2"/>
          </a:solidFill>
          <a:effectLst/>
          <a:uLnTx/>
          <a:uFillTx/>
          <a:latin typeface="Calibri" panose="020F0502020204030204"/>
          <a:ea typeface="Verdana" panose="020B0604030504040204" pitchFamily="34" charset="0"/>
          <a:cs typeface="Verdana" panose="020B0604030504040204" pitchFamily="34" charset="0"/>
        </a:defRPr>
      </a:lvl2pPr>
      <a:lvl3pPr marL="880110" indent="-285750" algn="l" defTabSz="914400" rtl="0" eaLnBrk="1" latinLnBrk="0" hangingPunct="1">
        <a:lnSpc>
          <a:spcPct val="90000"/>
        </a:lnSpc>
        <a:spcBef>
          <a:spcPts val="500"/>
        </a:spcBef>
        <a:buFont typeface="Arial" panose="020B0604020202020204" pitchFamily="34" charset="0"/>
        <a:buChar char="•"/>
        <a:defRPr kumimoji="0" lang="en-US" sz="1600" b="0" i="0" u="none" strike="noStrike" kern="1200" cap="none" spc="0" normalizeH="0" baseline="0" dirty="0">
          <a:ln>
            <a:noFill/>
          </a:ln>
          <a:solidFill>
            <a:schemeClr val="tx2"/>
          </a:solidFill>
          <a:effectLst/>
          <a:uLnTx/>
          <a:uFillTx/>
          <a:latin typeface="Calibri" panose="020F0502020204030204"/>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en-US" sz="1400" b="0" i="0" u="none" strike="noStrike" kern="1200" cap="none" spc="0" normalizeH="0" baseline="0" dirty="0">
          <a:ln>
            <a:noFill/>
          </a:ln>
          <a:solidFill>
            <a:schemeClr val="tx2"/>
          </a:solidFill>
          <a:effectLst/>
          <a:uLnTx/>
          <a:uFillTx/>
          <a:latin typeface="Calibri" panose="020F0502020204030204"/>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en-US" sz="1400" b="0" i="0" u="none" strike="noStrike" kern="1200" cap="none" spc="0" normalizeH="0" baseline="0" dirty="0">
          <a:ln>
            <a:noFill/>
          </a:ln>
          <a:solidFill>
            <a:schemeClr val="tx2"/>
          </a:solidFill>
          <a:effectLst/>
          <a:uLnTx/>
          <a:uFillTx/>
          <a:latin typeface="Calibri" panose="020F0502020204030204"/>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336" userDrawn="1">
          <p15:clr>
            <a:srgbClr val="F26B43"/>
          </p15:clr>
        </p15:guide>
        <p15:guide id="26" pos="2544" userDrawn="1">
          <p15:clr>
            <a:srgbClr val="F26B43"/>
          </p15:clr>
        </p15:guide>
        <p15:guide id="27" pos="2688" userDrawn="1">
          <p15:clr>
            <a:srgbClr val="F26B43"/>
          </p15:clr>
        </p15:guide>
        <p15:guide id="28" pos="4872" userDrawn="1">
          <p15:clr>
            <a:srgbClr val="F26B43"/>
          </p15:clr>
        </p15:guide>
        <p15:guide id="29" pos="5016" userDrawn="1">
          <p15:clr>
            <a:srgbClr val="F26B43"/>
          </p15:clr>
        </p15:guide>
        <p15:guide id="30" pos="7200" userDrawn="1">
          <p15:clr>
            <a:srgbClr val="F26B43"/>
          </p15:clr>
        </p15:guide>
        <p15:guide id="31" orient="horz" pos="336" userDrawn="1">
          <p15:clr>
            <a:srgbClr val="F26B43"/>
          </p15:clr>
        </p15:guide>
        <p15:guide id="32" orient="horz" pos="1440" userDrawn="1">
          <p15:clr>
            <a:srgbClr val="F26B43"/>
          </p15:clr>
        </p15:guide>
        <p15:guide id="33" orient="horz" pos="1584" userDrawn="1">
          <p15:clr>
            <a:srgbClr val="F26B43"/>
          </p15:clr>
        </p15:guide>
        <p15:guide id="34" orient="horz" pos="2664" userDrawn="1">
          <p15:clr>
            <a:srgbClr val="F26B43"/>
          </p15:clr>
        </p15:guide>
        <p15:guide id="35" orient="horz" pos="2808" userDrawn="1">
          <p15:clr>
            <a:srgbClr val="F26B43"/>
          </p15:clr>
        </p15:guide>
        <p15:guide id="3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en.wikipedia.org/wiki/Great_Britain_at_the_1988_Summer_Paralympic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pixabay.com/es/argentina-bandera-bandera-nacional-162229/" TargetMode="External"/><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33.png"/><Relationship Id="rId9" Type="http://schemas.openxmlformats.org/officeDocument/2006/relationships/hyperlink" Target="https://en.wikipedia.org/wiki/Chile_at_the_Olympi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s://profslusos.blogspot.com/2015/07/alguns-esquecem-se.html" TargetMode="External"/><Relationship Id="rId2" Type="http://schemas.openxmlformats.org/officeDocument/2006/relationships/image" Target="../media/image42.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descr="Image">
            <a:extLst>
              <a:ext uri="{FF2B5EF4-FFF2-40B4-BE49-F238E27FC236}">
                <a16:creationId xmlns:a16="http://schemas.microsoft.com/office/drawing/2014/main" id="{42BE2775-876C-5247-8092-0EAA40A9B1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639683"/>
            <a:ext cx="12192000" cy="4218317"/>
          </a:xfrm>
          <a:prstGeom prst="rect">
            <a:avLst/>
          </a:prstGeom>
          <a:ln w="3175">
            <a:miter lim="400000"/>
          </a:ln>
        </p:spPr>
      </p:pic>
      <p:sp>
        <p:nvSpPr>
          <p:cNvPr id="2" name="Title 1">
            <a:extLst>
              <a:ext uri="{FF2B5EF4-FFF2-40B4-BE49-F238E27FC236}">
                <a16:creationId xmlns:a16="http://schemas.microsoft.com/office/drawing/2014/main" id="{7D7C72C6-A4D8-814F-9F49-85603D33A859}"/>
              </a:ext>
            </a:extLst>
          </p:cNvPr>
          <p:cNvSpPr>
            <a:spLocks noGrp="1"/>
          </p:cNvSpPr>
          <p:nvPr>
            <p:ph type="title"/>
          </p:nvPr>
        </p:nvSpPr>
        <p:spPr>
          <a:xfrm>
            <a:off x="3888188" y="934719"/>
            <a:ext cx="8064326" cy="1193541"/>
          </a:xfrm>
        </p:spPr>
        <p:txBody>
          <a:bodyPr/>
          <a:lstStyle/>
          <a:p>
            <a:r>
              <a:rPr lang="en-US" sz="3600" dirty="0"/>
              <a:t>Processed Foods: Insights From Nutrition Science and Regulations</a:t>
            </a:r>
          </a:p>
        </p:txBody>
      </p:sp>
      <p:sp>
        <p:nvSpPr>
          <p:cNvPr id="3" name="Text Placeholder 2">
            <a:extLst>
              <a:ext uri="{FF2B5EF4-FFF2-40B4-BE49-F238E27FC236}">
                <a16:creationId xmlns:a16="http://schemas.microsoft.com/office/drawing/2014/main" id="{96FFCB3D-FFC5-E843-867C-1DCECDBCD593}"/>
              </a:ext>
            </a:extLst>
          </p:cNvPr>
          <p:cNvSpPr>
            <a:spLocks noGrp="1"/>
          </p:cNvSpPr>
          <p:nvPr>
            <p:ph type="body" sz="quarter" idx="10"/>
          </p:nvPr>
        </p:nvSpPr>
        <p:spPr/>
        <p:txBody>
          <a:bodyPr/>
          <a:lstStyle/>
          <a:p>
            <a:r>
              <a:rPr lang="en-US" b="1" dirty="0"/>
              <a:t>Katarina Smiljanec, PhD</a:t>
            </a:r>
            <a:r>
              <a:rPr lang="en-US" dirty="0"/>
              <a:t>,</a:t>
            </a:r>
            <a:r>
              <a:rPr lang="en-US" b="1" dirty="0"/>
              <a:t> </a:t>
            </a:r>
            <a:r>
              <a:rPr lang="en-US" dirty="0"/>
              <a:t>Senior Scientist, Regulatory &amp; Scientific Affairs</a:t>
            </a:r>
          </a:p>
        </p:txBody>
      </p:sp>
      <p:sp>
        <p:nvSpPr>
          <p:cNvPr id="6" name="Shape">
            <a:extLst>
              <a:ext uri="{FF2B5EF4-FFF2-40B4-BE49-F238E27FC236}">
                <a16:creationId xmlns:a16="http://schemas.microsoft.com/office/drawing/2014/main" id="{EE43B4F9-5FA0-774B-837A-256116269F33}"/>
              </a:ext>
            </a:extLst>
          </p:cNvPr>
          <p:cNvSpPr/>
          <p:nvPr/>
        </p:nvSpPr>
        <p:spPr>
          <a:xfrm>
            <a:off x="1062643" y="433014"/>
            <a:ext cx="11206423" cy="6747607"/>
          </a:xfrm>
          <a:custGeom>
            <a:avLst/>
            <a:gdLst>
              <a:gd name="connsiteX0" fmla="*/ 21263 w 21565"/>
              <a:gd name="connsiteY0" fmla="*/ 67 h 21564"/>
              <a:gd name="connsiteX1" fmla="*/ 15632 w 21565"/>
              <a:gd name="connsiteY1" fmla="*/ 41 h 21564"/>
              <a:gd name="connsiteX2" fmla="*/ 7234 w 21565"/>
              <a:gd name="connsiteY2" fmla="*/ 5 h 21564"/>
              <a:gd name="connsiteX3" fmla="*/ 5948 w 21565"/>
              <a:gd name="connsiteY3" fmla="*/ 229 h 21564"/>
              <a:gd name="connsiteX4" fmla="*/ 3478 w 21565"/>
              <a:gd name="connsiteY4" fmla="*/ 2854 h 21564"/>
              <a:gd name="connsiteX5" fmla="*/ 2302 w 21565"/>
              <a:gd name="connsiteY5" fmla="*/ 6781 h 21564"/>
              <a:gd name="connsiteX6" fmla="*/ 23 w 21565"/>
              <a:gd name="connsiteY6" fmla="*/ 20617 h 21564"/>
              <a:gd name="connsiteX7" fmla="*/ 52 w 21565"/>
              <a:gd name="connsiteY7" fmla="*/ 21254 h 21564"/>
              <a:gd name="connsiteX8" fmla="*/ 279 w 21565"/>
              <a:gd name="connsiteY8" fmla="*/ 21518 h 21564"/>
              <a:gd name="connsiteX9" fmla="*/ 14521 w 21565"/>
              <a:gd name="connsiteY9" fmla="*/ 21564 h 21564"/>
              <a:gd name="connsiteX10" fmla="*/ 17272 w 21565"/>
              <a:gd name="connsiteY10" fmla="*/ 19747 h 21564"/>
              <a:gd name="connsiteX11" fmla="*/ 19300 w 21565"/>
              <a:gd name="connsiteY11" fmla="*/ 14245 h 21564"/>
              <a:gd name="connsiteX12" fmla="*/ 21537 w 21565"/>
              <a:gd name="connsiteY12" fmla="*/ 1113 h 21564"/>
              <a:gd name="connsiteX13" fmla="*/ 21507 w 21565"/>
              <a:gd name="connsiteY13" fmla="*/ 374 h 21564"/>
              <a:gd name="connsiteX14" fmla="*/ 21263 w 21565"/>
              <a:gd name="connsiteY14" fmla="*/ 67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13" fmla="*/ 21263 w 21565"/>
              <a:gd name="connsiteY13" fmla="*/ 67 h 21564"/>
              <a:gd name="connsiteX14" fmla="*/ 15759 w 21565"/>
              <a:gd name="connsiteY14" fmla="*/ 340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13" fmla="*/ 21263 w 21565"/>
              <a:gd name="connsiteY13" fmla="*/ 67 h 21564"/>
              <a:gd name="connsiteX0" fmla="*/ 15632 w 21565"/>
              <a:gd name="connsiteY0" fmla="*/ 41 h 21564"/>
              <a:gd name="connsiteX1" fmla="*/ 7234 w 21565"/>
              <a:gd name="connsiteY1" fmla="*/ 5 h 21564"/>
              <a:gd name="connsiteX2" fmla="*/ 5948 w 21565"/>
              <a:gd name="connsiteY2" fmla="*/ 229 h 21564"/>
              <a:gd name="connsiteX3" fmla="*/ 3478 w 21565"/>
              <a:gd name="connsiteY3" fmla="*/ 2854 h 21564"/>
              <a:gd name="connsiteX4" fmla="*/ 2302 w 21565"/>
              <a:gd name="connsiteY4" fmla="*/ 6781 h 21564"/>
              <a:gd name="connsiteX5" fmla="*/ 23 w 21565"/>
              <a:gd name="connsiteY5" fmla="*/ 20617 h 21564"/>
              <a:gd name="connsiteX6" fmla="*/ 52 w 21565"/>
              <a:gd name="connsiteY6" fmla="*/ 21254 h 21564"/>
              <a:gd name="connsiteX7" fmla="*/ 279 w 21565"/>
              <a:gd name="connsiteY7" fmla="*/ 21518 h 21564"/>
              <a:gd name="connsiteX8" fmla="*/ 14521 w 21565"/>
              <a:gd name="connsiteY8" fmla="*/ 21564 h 21564"/>
              <a:gd name="connsiteX9" fmla="*/ 17272 w 21565"/>
              <a:gd name="connsiteY9" fmla="*/ 19747 h 21564"/>
              <a:gd name="connsiteX10" fmla="*/ 19300 w 21565"/>
              <a:gd name="connsiteY10" fmla="*/ 14245 h 21564"/>
              <a:gd name="connsiteX11" fmla="*/ 21537 w 21565"/>
              <a:gd name="connsiteY11" fmla="*/ 1113 h 21564"/>
              <a:gd name="connsiteX12" fmla="*/ 21507 w 21565"/>
              <a:gd name="connsiteY12" fmla="*/ 374 h 21564"/>
              <a:gd name="connsiteX0" fmla="*/ 15632 w 21537"/>
              <a:gd name="connsiteY0" fmla="*/ 41 h 21564"/>
              <a:gd name="connsiteX1" fmla="*/ 7234 w 21537"/>
              <a:gd name="connsiteY1" fmla="*/ 5 h 21564"/>
              <a:gd name="connsiteX2" fmla="*/ 5948 w 21537"/>
              <a:gd name="connsiteY2" fmla="*/ 229 h 21564"/>
              <a:gd name="connsiteX3" fmla="*/ 3478 w 21537"/>
              <a:gd name="connsiteY3" fmla="*/ 2854 h 21564"/>
              <a:gd name="connsiteX4" fmla="*/ 2302 w 21537"/>
              <a:gd name="connsiteY4" fmla="*/ 6781 h 21564"/>
              <a:gd name="connsiteX5" fmla="*/ 23 w 21537"/>
              <a:gd name="connsiteY5" fmla="*/ 20617 h 21564"/>
              <a:gd name="connsiteX6" fmla="*/ 52 w 21537"/>
              <a:gd name="connsiteY6" fmla="*/ 21254 h 21564"/>
              <a:gd name="connsiteX7" fmla="*/ 279 w 21537"/>
              <a:gd name="connsiteY7" fmla="*/ 21518 h 21564"/>
              <a:gd name="connsiteX8" fmla="*/ 14521 w 21537"/>
              <a:gd name="connsiteY8" fmla="*/ 21564 h 21564"/>
              <a:gd name="connsiteX9" fmla="*/ 17272 w 21537"/>
              <a:gd name="connsiteY9" fmla="*/ 19747 h 21564"/>
              <a:gd name="connsiteX10" fmla="*/ 19300 w 21537"/>
              <a:gd name="connsiteY10" fmla="*/ 14245 h 21564"/>
              <a:gd name="connsiteX11" fmla="*/ 21537 w 21537"/>
              <a:gd name="connsiteY11" fmla="*/ 1113 h 21564"/>
              <a:gd name="connsiteX0" fmla="*/ 15632 w 19300"/>
              <a:gd name="connsiteY0" fmla="*/ 41 h 21564"/>
              <a:gd name="connsiteX1" fmla="*/ 7234 w 19300"/>
              <a:gd name="connsiteY1" fmla="*/ 5 h 21564"/>
              <a:gd name="connsiteX2" fmla="*/ 5948 w 19300"/>
              <a:gd name="connsiteY2" fmla="*/ 229 h 21564"/>
              <a:gd name="connsiteX3" fmla="*/ 3478 w 19300"/>
              <a:gd name="connsiteY3" fmla="*/ 2854 h 21564"/>
              <a:gd name="connsiteX4" fmla="*/ 2302 w 19300"/>
              <a:gd name="connsiteY4" fmla="*/ 6781 h 21564"/>
              <a:gd name="connsiteX5" fmla="*/ 23 w 19300"/>
              <a:gd name="connsiteY5" fmla="*/ 20617 h 21564"/>
              <a:gd name="connsiteX6" fmla="*/ 52 w 19300"/>
              <a:gd name="connsiteY6" fmla="*/ 21254 h 21564"/>
              <a:gd name="connsiteX7" fmla="*/ 279 w 19300"/>
              <a:gd name="connsiteY7" fmla="*/ 21518 h 21564"/>
              <a:gd name="connsiteX8" fmla="*/ 14521 w 19300"/>
              <a:gd name="connsiteY8" fmla="*/ 21564 h 21564"/>
              <a:gd name="connsiteX9" fmla="*/ 17272 w 19300"/>
              <a:gd name="connsiteY9" fmla="*/ 19747 h 21564"/>
              <a:gd name="connsiteX10" fmla="*/ 19300 w 19300"/>
              <a:gd name="connsiteY10" fmla="*/ 14245 h 21564"/>
              <a:gd name="connsiteX0" fmla="*/ 15632 w 17272"/>
              <a:gd name="connsiteY0" fmla="*/ 41 h 21564"/>
              <a:gd name="connsiteX1" fmla="*/ 7234 w 17272"/>
              <a:gd name="connsiteY1" fmla="*/ 5 h 21564"/>
              <a:gd name="connsiteX2" fmla="*/ 5948 w 17272"/>
              <a:gd name="connsiteY2" fmla="*/ 229 h 21564"/>
              <a:gd name="connsiteX3" fmla="*/ 3478 w 17272"/>
              <a:gd name="connsiteY3" fmla="*/ 2854 h 21564"/>
              <a:gd name="connsiteX4" fmla="*/ 2302 w 17272"/>
              <a:gd name="connsiteY4" fmla="*/ 6781 h 21564"/>
              <a:gd name="connsiteX5" fmla="*/ 23 w 17272"/>
              <a:gd name="connsiteY5" fmla="*/ 20617 h 21564"/>
              <a:gd name="connsiteX6" fmla="*/ 52 w 17272"/>
              <a:gd name="connsiteY6" fmla="*/ 21254 h 21564"/>
              <a:gd name="connsiteX7" fmla="*/ 279 w 17272"/>
              <a:gd name="connsiteY7" fmla="*/ 21518 h 21564"/>
              <a:gd name="connsiteX8" fmla="*/ 14521 w 17272"/>
              <a:gd name="connsiteY8" fmla="*/ 21564 h 21564"/>
              <a:gd name="connsiteX9" fmla="*/ 17272 w 17272"/>
              <a:gd name="connsiteY9" fmla="*/ 19747 h 21564"/>
              <a:gd name="connsiteX0" fmla="*/ 15632 w 15632"/>
              <a:gd name="connsiteY0" fmla="*/ 41 h 21564"/>
              <a:gd name="connsiteX1" fmla="*/ 7234 w 15632"/>
              <a:gd name="connsiteY1" fmla="*/ 5 h 21564"/>
              <a:gd name="connsiteX2" fmla="*/ 5948 w 15632"/>
              <a:gd name="connsiteY2" fmla="*/ 229 h 21564"/>
              <a:gd name="connsiteX3" fmla="*/ 3478 w 15632"/>
              <a:gd name="connsiteY3" fmla="*/ 2854 h 21564"/>
              <a:gd name="connsiteX4" fmla="*/ 2302 w 15632"/>
              <a:gd name="connsiteY4" fmla="*/ 6781 h 21564"/>
              <a:gd name="connsiteX5" fmla="*/ 23 w 15632"/>
              <a:gd name="connsiteY5" fmla="*/ 20617 h 21564"/>
              <a:gd name="connsiteX6" fmla="*/ 52 w 15632"/>
              <a:gd name="connsiteY6" fmla="*/ 21254 h 21564"/>
              <a:gd name="connsiteX7" fmla="*/ 279 w 15632"/>
              <a:gd name="connsiteY7" fmla="*/ 21518 h 21564"/>
              <a:gd name="connsiteX8" fmla="*/ 14521 w 15632"/>
              <a:gd name="connsiteY8" fmla="*/ 21564 h 21564"/>
              <a:gd name="connsiteX0" fmla="*/ 15632 w 15632"/>
              <a:gd name="connsiteY0" fmla="*/ 41 h 21518"/>
              <a:gd name="connsiteX1" fmla="*/ 7234 w 15632"/>
              <a:gd name="connsiteY1" fmla="*/ 5 h 21518"/>
              <a:gd name="connsiteX2" fmla="*/ 5948 w 15632"/>
              <a:gd name="connsiteY2" fmla="*/ 229 h 21518"/>
              <a:gd name="connsiteX3" fmla="*/ 3478 w 15632"/>
              <a:gd name="connsiteY3" fmla="*/ 2854 h 21518"/>
              <a:gd name="connsiteX4" fmla="*/ 2302 w 15632"/>
              <a:gd name="connsiteY4" fmla="*/ 6781 h 21518"/>
              <a:gd name="connsiteX5" fmla="*/ 23 w 15632"/>
              <a:gd name="connsiteY5" fmla="*/ 20617 h 21518"/>
              <a:gd name="connsiteX6" fmla="*/ 52 w 15632"/>
              <a:gd name="connsiteY6" fmla="*/ 21254 h 21518"/>
              <a:gd name="connsiteX7" fmla="*/ 279 w 15632"/>
              <a:gd name="connsiteY7" fmla="*/ 21518 h 21518"/>
              <a:gd name="connsiteX0" fmla="*/ 15632 w 15632"/>
              <a:gd name="connsiteY0" fmla="*/ 41 h 21254"/>
              <a:gd name="connsiteX1" fmla="*/ 7234 w 15632"/>
              <a:gd name="connsiteY1" fmla="*/ 5 h 21254"/>
              <a:gd name="connsiteX2" fmla="*/ 5948 w 15632"/>
              <a:gd name="connsiteY2" fmla="*/ 229 h 21254"/>
              <a:gd name="connsiteX3" fmla="*/ 3478 w 15632"/>
              <a:gd name="connsiteY3" fmla="*/ 2854 h 21254"/>
              <a:gd name="connsiteX4" fmla="*/ 2302 w 15632"/>
              <a:gd name="connsiteY4" fmla="*/ 6781 h 21254"/>
              <a:gd name="connsiteX5" fmla="*/ 23 w 15632"/>
              <a:gd name="connsiteY5" fmla="*/ 20617 h 21254"/>
              <a:gd name="connsiteX6" fmla="*/ 52 w 15632"/>
              <a:gd name="connsiteY6" fmla="*/ 21254 h 21254"/>
              <a:gd name="connsiteX0" fmla="*/ 15609 w 15609"/>
              <a:gd name="connsiteY0" fmla="*/ 41 h 20617"/>
              <a:gd name="connsiteX1" fmla="*/ 7211 w 15609"/>
              <a:gd name="connsiteY1" fmla="*/ 5 h 20617"/>
              <a:gd name="connsiteX2" fmla="*/ 5925 w 15609"/>
              <a:gd name="connsiteY2" fmla="*/ 229 h 20617"/>
              <a:gd name="connsiteX3" fmla="*/ 3455 w 15609"/>
              <a:gd name="connsiteY3" fmla="*/ 2854 h 20617"/>
              <a:gd name="connsiteX4" fmla="*/ 2279 w 15609"/>
              <a:gd name="connsiteY4" fmla="*/ 6781 h 20617"/>
              <a:gd name="connsiteX5" fmla="*/ 0 w 15609"/>
              <a:gd name="connsiteY5" fmla="*/ 20617 h 20617"/>
              <a:gd name="connsiteX0" fmla="*/ 20325 w 20325"/>
              <a:gd name="connsiteY0" fmla="*/ 41 h 20617"/>
              <a:gd name="connsiteX1" fmla="*/ 7211 w 20325"/>
              <a:gd name="connsiteY1" fmla="*/ 5 h 20617"/>
              <a:gd name="connsiteX2" fmla="*/ 5925 w 20325"/>
              <a:gd name="connsiteY2" fmla="*/ 229 h 20617"/>
              <a:gd name="connsiteX3" fmla="*/ 3455 w 20325"/>
              <a:gd name="connsiteY3" fmla="*/ 2854 h 20617"/>
              <a:gd name="connsiteX4" fmla="*/ 2279 w 20325"/>
              <a:gd name="connsiteY4" fmla="*/ 6781 h 20617"/>
              <a:gd name="connsiteX5" fmla="*/ 0 w 20325"/>
              <a:gd name="connsiteY5" fmla="*/ 20617 h 20617"/>
              <a:gd name="connsiteX0" fmla="*/ 22080 w 22080"/>
              <a:gd name="connsiteY0" fmla="*/ 41 h 31264"/>
              <a:gd name="connsiteX1" fmla="*/ 8966 w 22080"/>
              <a:gd name="connsiteY1" fmla="*/ 5 h 31264"/>
              <a:gd name="connsiteX2" fmla="*/ 7680 w 22080"/>
              <a:gd name="connsiteY2" fmla="*/ 229 h 31264"/>
              <a:gd name="connsiteX3" fmla="*/ 5210 w 22080"/>
              <a:gd name="connsiteY3" fmla="*/ 2854 h 31264"/>
              <a:gd name="connsiteX4" fmla="*/ 4034 w 22080"/>
              <a:gd name="connsiteY4" fmla="*/ 6781 h 31264"/>
              <a:gd name="connsiteX5" fmla="*/ 0 w 22080"/>
              <a:gd name="connsiteY5" fmla="*/ 31264 h 3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80" h="31264" extrusionOk="0">
                <a:moveTo>
                  <a:pt x="22080" y="41"/>
                </a:moveTo>
                <a:lnTo>
                  <a:pt x="8966" y="5"/>
                </a:lnTo>
                <a:cubicBezTo>
                  <a:pt x="8535" y="-22"/>
                  <a:pt x="8104" y="53"/>
                  <a:pt x="7680" y="229"/>
                </a:cubicBezTo>
                <a:cubicBezTo>
                  <a:pt x="6774" y="605"/>
                  <a:pt x="5907" y="1441"/>
                  <a:pt x="5210" y="2854"/>
                </a:cubicBezTo>
                <a:cubicBezTo>
                  <a:pt x="4687" y="3916"/>
                  <a:pt x="4282" y="5264"/>
                  <a:pt x="4034" y="6781"/>
                </a:cubicBezTo>
                <a:lnTo>
                  <a:pt x="0" y="31264"/>
                </a:lnTo>
              </a:path>
            </a:pathLst>
          </a:custGeom>
          <a:ln w="57150">
            <a:solidFill>
              <a:srgbClr val="012169"/>
            </a:solidFill>
            <a:miter lim="400000"/>
          </a:ln>
        </p:spPr>
        <p:txBody>
          <a:bodyPr lIns="50800" tIns="50800" rIns="50800" bIns="50800" anchor="ctr"/>
          <a:lstStyle/>
          <a:p>
            <a:pPr algn="ctr" defTabSz="825500">
              <a:lnSpc>
                <a:spcPct val="100000"/>
              </a:lnSpc>
              <a:tabLst/>
              <a:defRPr spc="0">
                <a:solidFill>
                  <a:srgbClr val="001E5E"/>
                </a:solidFill>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245735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91988F-699F-4563-AF18-4C0F7AF630B8}"/>
              </a:ext>
            </a:extLst>
          </p:cNvPr>
          <p:cNvSpPr/>
          <p:nvPr/>
        </p:nvSpPr>
        <p:spPr>
          <a:xfrm>
            <a:off x="4619367" y="2744586"/>
            <a:ext cx="3490493" cy="10634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sym typeface="Wingdings" panose="05000000000000000000" pitchFamily="2" charset="2"/>
            </a:endParaRPr>
          </a:p>
        </p:txBody>
      </p:sp>
      <p:pic>
        <p:nvPicPr>
          <p:cNvPr id="3" name="Picture 2">
            <a:extLst>
              <a:ext uri="{FF2B5EF4-FFF2-40B4-BE49-F238E27FC236}">
                <a16:creationId xmlns:a16="http://schemas.microsoft.com/office/drawing/2014/main" id="{FB176CA2-608E-666F-E3FB-557865B75033}"/>
              </a:ext>
            </a:extLst>
          </p:cNvPr>
          <p:cNvPicPr>
            <a:picLocks noChangeAspect="1"/>
          </p:cNvPicPr>
          <p:nvPr/>
        </p:nvPicPr>
        <p:blipFill>
          <a:blip r:embed="rId3"/>
          <a:stretch>
            <a:fillRect/>
          </a:stretch>
        </p:blipFill>
        <p:spPr>
          <a:xfrm>
            <a:off x="2244338" y="1309071"/>
            <a:ext cx="7832349" cy="4645060"/>
          </a:xfrm>
          <a:prstGeom prst="rect">
            <a:avLst/>
          </a:prstGeom>
        </p:spPr>
      </p:pic>
      <p:sp>
        <p:nvSpPr>
          <p:cNvPr id="6" name="TextBox 5">
            <a:extLst>
              <a:ext uri="{FF2B5EF4-FFF2-40B4-BE49-F238E27FC236}">
                <a16:creationId xmlns:a16="http://schemas.microsoft.com/office/drawing/2014/main" id="{3F6037E0-84E3-5F41-AA6F-37681B90440E}"/>
              </a:ext>
            </a:extLst>
          </p:cNvPr>
          <p:cNvSpPr txBox="1"/>
          <p:nvPr/>
        </p:nvSpPr>
        <p:spPr>
          <a:xfrm>
            <a:off x="8967714" y="6475267"/>
            <a:ext cx="2623651" cy="238415"/>
          </a:xfrm>
          <a:prstGeom prst="rect">
            <a:avLst/>
          </a:prstGeom>
          <a:noFill/>
        </p:spPr>
        <p:txBody>
          <a:bodyPr wrap="none" rtlCol="0">
            <a:noAutofit/>
          </a:bodyPr>
          <a:lstStyle/>
          <a:p>
            <a:pPr algn="l"/>
            <a:r>
              <a:rPr lang="en-US" sz="1000" dirty="0"/>
              <a:t>O’Connor, et al. (2023) </a:t>
            </a:r>
            <a:r>
              <a:rPr lang="en-US" sz="1000" i="1" dirty="0"/>
              <a:t>Adv Nutr. </a:t>
            </a:r>
            <a:r>
              <a:rPr lang="en-US" sz="1000" dirty="0"/>
              <a:t>14(6):1255-69.</a:t>
            </a:r>
            <a:endParaRPr lang="en-US" sz="1000" i="1" dirty="0"/>
          </a:p>
        </p:txBody>
      </p:sp>
      <p:sp>
        <p:nvSpPr>
          <p:cNvPr id="8" name="Title 7">
            <a:extLst>
              <a:ext uri="{FF2B5EF4-FFF2-40B4-BE49-F238E27FC236}">
                <a16:creationId xmlns:a16="http://schemas.microsoft.com/office/drawing/2014/main" id="{A9425B31-34A0-7F25-2A89-A6DA5AB2D0FD}"/>
              </a:ext>
            </a:extLst>
          </p:cNvPr>
          <p:cNvSpPr>
            <a:spLocks noGrp="1"/>
          </p:cNvSpPr>
          <p:nvPr>
            <p:ph type="title"/>
          </p:nvPr>
        </p:nvSpPr>
        <p:spPr/>
        <p:txBody>
          <a:bodyPr/>
          <a:lstStyle/>
          <a:p>
            <a:r>
              <a:rPr lang="en-US" dirty="0"/>
              <a:t>…detangling this!</a:t>
            </a:r>
          </a:p>
        </p:txBody>
      </p:sp>
    </p:spTree>
    <p:extLst>
      <p:ext uri="{BB962C8B-B14F-4D97-AF65-F5344CB8AC3E}">
        <p14:creationId xmlns:p14="http://schemas.microsoft.com/office/powerpoint/2010/main" val="379397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7E7A-2089-E598-99E5-9810EA55E26F}"/>
              </a:ext>
            </a:extLst>
          </p:cNvPr>
          <p:cNvSpPr>
            <a:spLocks noGrp="1"/>
          </p:cNvSpPr>
          <p:nvPr>
            <p:ph type="title"/>
          </p:nvPr>
        </p:nvSpPr>
        <p:spPr/>
        <p:txBody>
          <a:bodyPr/>
          <a:lstStyle/>
          <a:p>
            <a:r>
              <a:rPr lang="en-US" dirty="0"/>
              <a:t>Ongoing interventional studies</a:t>
            </a:r>
          </a:p>
        </p:txBody>
      </p:sp>
      <p:graphicFrame>
        <p:nvGraphicFramePr>
          <p:cNvPr id="4" name="Table 3">
            <a:extLst>
              <a:ext uri="{FF2B5EF4-FFF2-40B4-BE49-F238E27FC236}">
                <a16:creationId xmlns:a16="http://schemas.microsoft.com/office/drawing/2014/main" id="{18ED1BBB-F6F0-A43C-795C-4428F625FA72}"/>
              </a:ext>
            </a:extLst>
          </p:cNvPr>
          <p:cNvGraphicFramePr>
            <a:graphicFrameLocks noGrp="1"/>
          </p:cNvGraphicFramePr>
          <p:nvPr/>
        </p:nvGraphicFramePr>
        <p:xfrm>
          <a:off x="750425" y="967175"/>
          <a:ext cx="10691150" cy="5441895"/>
        </p:xfrm>
        <a:graphic>
          <a:graphicData uri="http://schemas.openxmlformats.org/drawingml/2006/table">
            <a:tbl>
              <a:tblPr firstRow="1" bandRow="1">
                <a:tableStyleId>{5C22544A-7EE6-4342-B048-85BDC9FD1C3A}</a:tableStyleId>
              </a:tblPr>
              <a:tblGrid>
                <a:gridCol w="4498033">
                  <a:extLst>
                    <a:ext uri="{9D8B030D-6E8A-4147-A177-3AD203B41FA5}">
                      <a16:colId xmlns:a16="http://schemas.microsoft.com/office/drawing/2014/main" val="560962102"/>
                    </a:ext>
                  </a:extLst>
                </a:gridCol>
                <a:gridCol w="2462791">
                  <a:extLst>
                    <a:ext uri="{9D8B030D-6E8A-4147-A177-3AD203B41FA5}">
                      <a16:colId xmlns:a16="http://schemas.microsoft.com/office/drawing/2014/main" val="1072208154"/>
                    </a:ext>
                  </a:extLst>
                </a:gridCol>
                <a:gridCol w="2139613">
                  <a:extLst>
                    <a:ext uri="{9D8B030D-6E8A-4147-A177-3AD203B41FA5}">
                      <a16:colId xmlns:a16="http://schemas.microsoft.com/office/drawing/2014/main" val="633340976"/>
                    </a:ext>
                  </a:extLst>
                </a:gridCol>
                <a:gridCol w="1590713">
                  <a:extLst>
                    <a:ext uri="{9D8B030D-6E8A-4147-A177-3AD203B41FA5}">
                      <a16:colId xmlns:a16="http://schemas.microsoft.com/office/drawing/2014/main" val="3138150538"/>
                    </a:ext>
                  </a:extLst>
                </a:gridCol>
              </a:tblGrid>
              <a:tr h="390282">
                <a:tc>
                  <a:txBody>
                    <a:bodyPr/>
                    <a:lstStyle/>
                    <a:p>
                      <a:pPr algn="ctr"/>
                      <a:r>
                        <a:rPr lang="en-US" sz="1500" dirty="0">
                          <a:latin typeface="+mn-lt"/>
                        </a:rPr>
                        <a:t>Study title</a:t>
                      </a:r>
                    </a:p>
                  </a:txBody>
                  <a:tcPr anchor="ctr"/>
                </a:tc>
                <a:tc>
                  <a:txBody>
                    <a:bodyPr/>
                    <a:lstStyle/>
                    <a:p>
                      <a:pPr algn="ctr"/>
                      <a:r>
                        <a:rPr lang="en-US" sz="1500" dirty="0">
                          <a:latin typeface="+mn-lt"/>
                        </a:rPr>
                        <a:t>(Primary) Outcomes</a:t>
                      </a:r>
                    </a:p>
                  </a:txBody>
                  <a:tcPr anchor="ctr"/>
                </a:tc>
                <a:tc>
                  <a:txBody>
                    <a:bodyPr/>
                    <a:lstStyle/>
                    <a:p>
                      <a:pPr algn="ctr"/>
                      <a:r>
                        <a:rPr lang="en-US" sz="1500" dirty="0">
                          <a:latin typeface="+mn-lt"/>
                        </a:rPr>
                        <a:t>Principal investigator</a:t>
                      </a:r>
                    </a:p>
                  </a:txBody>
                  <a:tcPr anchor="ctr"/>
                </a:tc>
                <a:tc>
                  <a:txBody>
                    <a:bodyPr/>
                    <a:lstStyle/>
                    <a:p>
                      <a:pPr algn="ctr"/>
                      <a:r>
                        <a:rPr lang="en-US" sz="1500" dirty="0">
                          <a:latin typeface="+mn-lt"/>
                        </a:rPr>
                        <a:t>Location</a:t>
                      </a:r>
                    </a:p>
                  </a:txBody>
                  <a:tcPr anchor="ctr"/>
                </a:tc>
                <a:extLst>
                  <a:ext uri="{0D108BD9-81ED-4DB2-BD59-A6C34878D82A}">
                    <a16:rowId xmlns:a16="http://schemas.microsoft.com/office/drawing/2014/main" val="3031736875"/>
                  </a:ext>
                </a:extLst>
              </a:tr>
              <a:tr h="491194">
                <a:tc>
                  <a:txBody>
                    <a:bodyPr/>
                    <a:lstStyle/>
                    <a:p>
                      <a:pPr algn="l" fontAlgn="b"/>
                      <a:r>
                        <a:rPr lang="en-US" sz="1500" b="0" i="0" u="none" strike="noStrike" dirty="0">
                          <a:solidFill>
                            <a:schemeClr val="tx1"/>
                          </a:solidFill>
                          <a:effectLst/>
                          <a:latin typeface="+mn-lt"/>
                        </a:rPr>
                        <a:t>Impact of the Eating Rate of Ultra-processed Foods on Dietary Intake Behavior and Metabolic Responses</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Energy intake</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Ciaran Forde, PhD</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Wageningen University</a:t>
                      </a:r>
                    </a:p>
                  </a:txBody>
                  <a:tcPr marR="9525" marT="9525" marB="0" anchor="ctr">
                    <a:solidFill>
                      <a:schemeClr val="accent1">
                        <a:lumMod val="40000"/>
                        <a:lumOff val="60000"/>
                      </a:schemeClr>
                    </a:solidFill>
                  </a:tcPr>
                </a:tc>
                <a:extLst>
                  <a:ext uri="{0D108BD9-81ED-4DB2-BD59-A6C34878D82A}">
                    <a16:rowId xmlns:a16="http://schemas.microsoft.com/office/drawing/2014/main" val="1432327531"/>
                  </a:ext>
                </a:extLst>
              </a:tr>
              <a:tr h="491194">
                <a:tc>
                  <a:txBody>
                    <a:bodyPr/>
                    <a:lstStyle/>
                    <a:p>
                      <a:pPr algn="l" fontAlgn="b"/>
                      <a:r>
                        <a:rPr lang="en-US" sz="1500" b="0" i="0" u="none" strike="noStrike" dirty="0">
                          <a:solidFill>
                            <a:schemeClr val="tx1"/>
                          </a:solidFill>
                          <a:effectLst/>
                          <a:latin typeface="+mn-lt"/>
                        </a:rPr>
                        <a:t>Effect of Ultra-processed Versus Unprocessed Diets on Energy Metabolism</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Energy metabolism, eating rate</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Kevin Hall, PhD</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NIH</a:t>
                      </a:r>
                    </a:p>
                  </a:txBody>
                  <a:tcPr marR="9525" marT="9525" marB="0" anchor="ctr">
                    <a:solidFill>
                      <a:schemeClr val="accent1">
                        <a:lumMod val="40000"/>
                        <a:lumOff val="60000"/>
                      </a:schemeClr>
                    </a:solidFill>
                  </a:tcPr>
                </a:tc>
                <a:extLst>
                  <a:ext uri="{0D108BD9-81ED-4DB2-BD59-A6C34878D82A}">
                    <a16:rowId xmlns:a16="http://schemas.microsoft.com/office/drawing/2014/main" val="3922638063"/>
                  </a:ext>
                </a:extLst>
              </a:tr>
              <a:tr h="491194">
                <a:tc>
                  <a:txBody>
                    <a:bodyPr/>
                    <a:lstStyle/>
                    <a:p>
                      <a:pPr algn="l" fontAlgn="b"/>
                      <a:r>
                        <a:rPr lang="en-US" sz="1500" b="0" i="0" u="none" strike="noStrike" dirty="0">
                          <a:solidFill>
                            <a:schemeClr val="tx1"/>
                          </a:solidFill>
                          <a:effectLst/>
                          <a:latin typeface="+mn-lt"/>
                        </a:rPr>
                        <a:t>Ultra-processed Food Consumption, Gut Microbiota, and Glucose Homeostasis</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Insulin sensitivity</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Brenda Davy, PhD, RD</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Virginia Tech</a:t>
                      </a:r>
                    </a:p>
                  </a:txBody>
                  <a:tcPr marR="9525" marT="9525" marB="0" anchor="ctr">
                    <a:solidFill>
                      <a:schemeClr val="accent1">
                        <a:lumMod val="40000"/>
                        <a:lumOff val="60000"/>
                      </a:schemeClr>
                    </a:solidFill>
                  </a:tcPr>
                </a:tc>
                <a:extLst>
                  <a:ext uri="{0D108BD9-81ED-4DB2-BD59-A6C34878D82A}">
                    <a16:rowId xmlns:a16="http://schemas.microsoft.com/office/drawing/2014/main" val="4275470276"/>
                  </a:ext>
                </a:extLst>
              </a:tr>
              <a:tr h="491194">
                <a:tc>
                  <a:txBody>
                    <a:bodyPr/>
                    <a:lstStyle/>
                    <a:p>
                      <a:pPr algn="l" fontAlgn="b"/>
                      <a:r>
                        <a:rPr lang="en-US" sz="1500" b="0" i="0" u="none" strike="noStrike" dirty="0">
                          <a:solidFill>
                            <a:schemeClr val="tx1"/>
                          </a:solidFill>
                          <a:effectLst/>
                          <a:latin typeface="+mn-lt"/>
                        </a:rPr>
                        <a:t>The Effect of Processing on Food Reward</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Glucose response, insulin response, energy expenditure</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Alexandra G </a:t>
                      </a:r>
                      <a:r>
                        <a:rPr lang="en-US" sz="1500" b="0" i="0" u="none" strike="noStrike" dirty="0" err="1">
                          <a:solidFill>
                            <a:schemeClr val="tx1"/>
                          </a:solidFill>
                          <a:effectLst/>
                          <a:latin typeface="+mn-lt"/>
                        </a:rPr>
                        <a:t>DiFeliceantonio</a:t>
                      </a:r>
                      <a:r>
                        <a:rPr lang="en-US" sz="1500" b="0" i="0" u="none" strike="noStrike" dirty="0">
                          <a:solidFill>
                            <a:schemeClr val="tx1"/>
                          </a:solidFill>
                          <a:effectLst/>
                          <a:latin typeface="+mn-lt"/>
                        </a:rPr>
                        <a:t>, PhD</a:t>
                      </a:r>
                    </a:p>
                  </a:txBody>
                  <a:tcPr marR="9525" marT="9525" marB="0" anchor="c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tx1"/>
                          </a:solidFill>
                          <a:effectLst/>
                          <a:uLnTx/>
                          <a:uFillTx/>
                          <a:latin typeface="+mn-lt"/>
                          <a:ea typeface="+mn-ea"/>
                          <a:cs typeface="+mn-cs"/>
                        </a:rPr>
                        <a:t>Virginia Tech</a:t>
                      </a:r>
                      <a:endParaRPr lang="en-US" sz="1500" dirty="0">
                        <a:solidFill>
                          <a:schemeClr val="tx1"/>
                        </a:solidFill>
                        <a:latin typeface="+mn-lt"/>
                      </a:endParaRPr>
                    </a:p>
                  </a:txBody>
                  <a:tcPr anchor="ctr">
                    <a:solidFill>
                      <a:schemeClr val="accent1">
                        <a:lumMod val="40000"/>
                        <a:lumOff val="60000"/>
                      </a:schemeClr>
                    </a:solidFill>
                  </a:tcPr>
                </a:tc>
                <a:extLst>
                  <a:ext uri="{0D108BD9-81ED-4DB2-BD59-A6C34878D82A}">
                    <a16:rowId xmlns:a16="http://schemas.microsoft.com/office/drawing/2014/main" val="3068348683"/>
                  </a:ext>
                </a:extLst>
              </a:tr>
              <a:tr h="390282">
                <a:tc>
                  <a:txBody>
                    <a:bodyPr/>
                    <a:lstStyle/>
                    <a:p>
                      <a:pPr algn="l" fontAlgn="b"/>
                      <a:r>
                        <a:rPr lang="en-US" sz="1500" b="0" i="0" u="none" strike="noStrike" dirty="0">
                          <a:solidFill>
                            <a:schemeClr val="tx1"/>
                          </a:solidFill>
                          <a:effectLst/>
                          <a:latin typeface="+mn-lt"/>
                        </a:rPr>
                        <a:t>Highly Processed Foods and Vascular Health</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Vascular function</a:t>
                      </a:r>
                    </a:p>
                  </a:txBody>
                  <a:tcPr marR="9525" marT="9525" marB="0" anchor="ctr">
                    <a:solidFill>
                      <a:schemeClr val="accent1">
                        <a:lumMod val="40000"/>
                        <a:lumOff val="60000"/>
                      </a:schemeClr>
                    </a:solidFill>
                  </a:tcPr>
                </a:tc>
                <a:tc>
                  <a:txBody>
                    <a:bodyPr/>
                    <a:lstStyle/>
                    <a:p>
                      <a:pPr algn="l" fontAlgn="b"/>
                      <a:r>
                        <a:rPr lang="en-US" sz="1500" b="0" i="0" u="none" strike="noStrike" dirty="0">
                          <a:solidFill>
                            <a:schemeClr val="tx1"/>
                          </a:solidFill>
                          <a:effectLst/>
                          <a:latin typeface="+mn-lt"/>
                        </a:rPr>
                        <a:t>Kevin Davy, PhD</a:t>
                      </a:r>
                    </a:p>
                  </a:txBody>
                  <a:tcPr marR="9525" marT="9525" marB="0" anchor="c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chemeClr val="tx1"/>
                          </a:solidFill>
                          <a:effectLst/>
                          <a:uLnTx/>
                          <a:uFillTx/>
                          <a:latin typeface="+mn-lt"/>
                          <a:ea typeface="+mn-ea"/>
                          <a:cs typeface="+mn-cs"/>
                        </a:rPr>
                        <a:t>Virginia Tech</a:t>
                      </a:r>
                    </a:p>
                  </a:txBody>
                  <a:tcPr anchor="ctr">
                    <a:solidFill>
                      <a:schemeClr val="accent1">
                        <a:lumMod val="40000"/>
                        <a:lumOff val="60000"/>
                      </a:schemeClr>
                    </a:solidFill>
                  </a:tcPr>
                </a:tc>
                <a:extLst>
                  <a:ext uri="{0D108BD9-81ED-4DB2-BD59-A6C34878D82A}">
                    <a16:rowId xmlns:a16="http://schemas.microsoft.com/office/drawing/2014/main" val="51301142"/>
                  </a:ext>
                </a:extLst>
              </a:tr>
              <a:tr h="491194">
                <a:tc>
                  <a:txBody>
                    <a:bodyPr/>
                    <a:lstStyle/>
                    <a:p>
                      <a:pPr algn="l" fontAlgn="b"/>
                      <a:r>
                        <a:rPr lang="en-US" sz="1500" b="0" i="0" u="none" strike="noStrike" dirty="0">
                          <a:solidFill>
                            <a:schemeClr val="tx1"/>
                          </a:solidFill>
                          <a:effectLst/>
                          <a:latin typeface="+mn-lt"/>
                        </a:rPr>
                        <a:t>Young Adult Eating Habits</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Brain reward processing, executive function</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Alexandra G </a:t>
                      </a:r>
                      <a:r>
                        <a:rPr lang="en-US" sz="1500" b="0" i="0" u="none" strike="noStrike" dirty="0" err="1">
                          <a:solidFill>
                            <a:schemeClr val="tx1"/>
                          </a:solidFill>
                          <a:effectLst/>
                          <a:latin typeface="+mn-lt"/>
                        </a:rPr>
                        <a:t>DiFeliceantonio</a:t>
                      </a:r>
                      <a:r>
                        <a:rPr lang="en-US" sz="1500" b="0" i="0" u="none" strike="noStrike" dirty="0">
                          <a:solidFill>
                            <a:schemeClr val="tx1"/>
                          </a:solidFill>
                          <a:effectLst/>
                          <a:latin typeface="+mn-lt"/>
                        </a:rPr>
                        <a:t>, PhD</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Virginia Tech</a:t>
                      </a:r>
                    </a:p>
                  </a:txBody>
                  <a:tcPr marR="9525" marT="9525" marB="0" anchor="ctr">
                    <a:solidFill>
                      <a:schemeClr val="accent1">
                        <a:lumMod val="20000"/>
                        <a:lumOff val="80000"/>
                      </a:schemeClr>
                    </a:solidFill>
                  </a:tcPr>
                </a:tc>
                <a:extLst>
                  <a:ext uri="{0D108BD9-81ED-4DB2-BD59-A6C34878D82A}">
                    <a16:rowId xmlns:a16="http://schemas.microsoft.com/office/drawing/2014/main" val="1898489424"/>
                  </a:ext>
                </a:extLst>
              </a:tr>
              <a:tr h="491194">
                <a:tc>
                  <a:txBody>
                    <a:bodyPr/>
                    <a:lstStyle/>
                    <a:p>
                      <a:pPr algn="l" fontAlgn="b"/>
                      <a:r>
                        <a:rPr lang="en-US" sz="1500" b="0" i="0" u="none" strike="noStrike" dirty="0">
                          <a:solidFill>
                            <a:schemeClr val="tx1"/>
                          </a:solidFill>
                          <a:effectLst/>
                          <a:latin typeface="+mn-lt"/>
                        </a:rPr>
                        <a:t>Ultra Crave: An Investigation of Ultra-Processed Food</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Withdrawal symptoms, motivational salience</a:t>
                      </a:r>
                    </a:p>
                  </a:txBody>
                  <a:tcPr marR="9525" marT="9525" marB="0" anchor="c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dirty="0">
                          <a:solidFill>
                            <a:schemeClr val="tx1"/>
                          </a:solidFill>
                          <a:effectLst/>
                          <a:latin typeface="+mn-lt"/>
                        </a:rPr>
                        <a:t>Ashley </a:t>
                      </a:r>
                      <a:r>
                        <a:rPr lang="en-US" sz="1500" b="0" i="0" dirty="0" err="1">
                          <a:solidFill>
                            <a:schemeClr val="tx1"/>
                          </a:solidFill>
                          <a:effectLst/>
                          <a:latin typeface="+mn-lt"/>
                        </a:rPr>
                        <a:t>Gearhardt</a:t>
                      </a:r>
                      <a:r>
                        <a:rPr lang="en-US" sz="1500" b="0" i="0" dirty="0">
                          <a:solidFill>
                            <a:schemeClr val="tx1"/>
                          </a:solidFill>
                          <a:effectLst/>
                          <a:latin typeface="+mn-lt"/>
                        </a:rPr>
                        <a:t>, PhD</a:t>
                      </a:r>
                      <a:endParaRPr lang="en-US" sz="1500" b="0" i="0" u="none" strike="noStrike" dirty="0">
                        <a:solidFill>
                          <a:schemeClr val="tx1"/>
                        </a:solidFill>
                        <a:effectLst/>
                        <a:latin typeface="+mn-lt"/>
                      </a:endParaRP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University of Michigan</a:t>
                      </a:r>
                    </a:p>
                  </a:txBody>
                  <a:tcPr marR="9525" marT="9525" marB="0" anchor="ctr">
                    <a:solidFill>
                      <a:schemeClr val="accent1">
                        <a:lumMod val="20000"/>
                        <a:lumOff val="80000"/>
                      </a:schemeClr>
                    </a:solidFill>
                  </a:tcPr>
                </a:tc>
                <a:extLst>
                  <a:ext uri="{0D108BD9-81ED-4DB2-BD59-A6C34878D82A}">
                    <a16:rowId xmlns:a16="http://schemas.microsoft.com/office/drawing/2014/main" val="2321577788"/>
                  </a:ext>
                </a:extLst>
              </a:tr>
              <a:tr h="491194">
                <a:tc>
                  <a:txBody>
                    <a:bodyPr/>
                    <a:lstStyle/>
                    <a:p>
                      <a:pPr algn="l" fontAlgn="b"/>
                      <a:r>
                        <a:rPr lang="en-US" sz="1500" b="0" i="0" u="none" strike="noStrike" dirty="0">
                          <a:solidFill>
                            <a:schemeClr val="tx1"/>
                          </a:solidFill>
                          <a:effectLst/>
                          <a:latin typeface="+mn-lt"/>
                        </a:rPr>
                        <a:t>Ultra-Processed Foods and Executive Function</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Executive function, hunger and satiety hormones</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Sam Emerson, PhD</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Oklahoma State University</a:t>
                      </a:r>
                    </a:p>
                  </a:txBody>
                  <a:tcPr marR="9525" marT="9525" marB="0" anchor="ctr">
                    <a:solidFill>
                      <a:schemeClr val="accent1">
                        <a:lumMod val="20000"/>
                        <a:lumOff val="80000"/>
                      </a:schemeClr>
                    </a:solidFill>
                  </a:tcPr>
                </a:tc>
                <a:extLst>
                  <a:ext uri="{0D108BD9-81ED-4DB2-BD59-A6C34878D82A}">
                    <a16:rowId xmlns:a16="http://schemas.microsoft.com/office/drawing/2014/main" val="1649231857"/>
                  </a:ext>
                </a:extLst>
              </a:tr>
              <a:tr h="731779">
                <a:tc>
                  <a:txBody>
                    <a:bodyPr/>
                    <a:lstStyle/>
                    <a:p>
                      <a:pPr algn="l" fontAlgn="b"/>
                      <a:r>
                        <a:rPr lang="en-US" sz="1500" b="0" i="0" u="none" strike="noStrike">
                          <a:solidFill>
                            <a:schemeClr val="tx1"/>
                          </a:solidFill>
                          <a:effectLst/>
                          <a:latin typeface="+mn-lt"/>
                        </a:rPr>
                        <a:t>Biobehavioral Reward Responses Associated With Consumption of Nutritionally Diverse Ultra-Processed Foods</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Subjective reward responses, energy intake</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Erica M. </a:t>
                      </a:r>
                      <a:r>
                        <a:rPr lang="en-US" sz="1500" b="0" i="0" u="none" strike="noStrike" dirty="0" err="1">
                          <a:solidFill>
                            <a:schemeClr val="tx1"/>
                          </a:solidFill>
                          <a:effectLst/>
                          <a:latin typeface="+mn-lt"/>
                        </a:rPr>
                        <a:t>LaFata</a:t>
                      </a:r>
                      <a:r>
                        <a:rPr lang="en-US" sz="1500" b="0" i="0" u="none" strike="noStrike" dirty="0">
                          <a:solidFill>
                            <a:schemeClr val="tx1"/>
                          </a:solidFill>
                          <a:effectLst/>
                          <a:latin typeface="+mn-lt"/>
                        </a:rPr>
                        <a:t>, PhD</a:t>
                      </a:r>
                    </a:p>
                  </a:txBody>
                  <a:tcPr marR="9525" marT="9525" marB="0" anchor="ctr">
                    <a:solidFill>
                      <a:schemeClr val="accent1">
                        <a:lumMod val="20000"/>
                        <a:lumOff val="80000"/>
                      </a:schemeClr>
                    </a:solidFill>
                  </a:tcPr>
                </a:tc>
                <a:tc>
                  <a:txBody>
                    <a:bodyPr/>
                    <a:lstStyle/>
                    <a:p>
                      <a:pPr algn="l" fontAlgn="b"/>
                      <a:r>
                        <a:rPr lang="en-US" sz="1500" b="0" i="0" u="none" strike="noStrike" dirty="0">
                          <a:solidFill>
                            <a:schemeClr val="tx1"/>
                          </a:solidFill>
                          <a:effectLst/>
                          <a:latin typeface="+mn-lt"/>
                        </a:rPr>
                        <a:t>Drexel University</a:t>
                      </a:r>
                    </a:p>
                  </a:txBody>
                  <a:tcPr marR="9525" marT="9525" marB="0" anchor="ctr">
                    <a:solidFill>
                      <a:schemeClr val="accent1">
                        <a:lumMod val="20000"/>
                        <a:lumOff val="80000"/>
                      </a:schemeClr>
                    </a:solidFill>
                  </a:tcPr>
                </a:tc>
                <a:extLst>
                  <a:ext uri="{0D108BD9-81ED-4DB2-BD59-A6C34878D82A}">
                    <a16:rowId xmlns:a16="http://schemas.microsoft.com/office/drawing/2014/main" val="3597740595"/>
                  </a:ext>
                </a:extLst>
              </a:tr>
              <a:tr h="491194">
                <a:tc>
                  <a:txBody>
                    <a:bodyPr/>
                    <a:lstStyle/>
                    <a:p>
                      <a:pPr algn="l" fontAlgn="b"/>
                      <a:r>
                        <a:rPr lang="en-US" sz="1500" b="0" i="0" u="none" strike="noStrike" dirty="0">
                          <a:solidFill>
                            <a:schemeClr val="tx1"/>
                          </a:solidFill>
                          <a:effectLst/>
                          <a:latin typeface="+mn-lt"/>
                        </a:rPr>
                        <a:t>Impact of Ultra-Processed Food Intake on Gingival Tissue Health</a:t>
                      </a:r>
                    </a:p>
                  </a:txBody>
                  <a:tcPr marR="9525" marT="9525" marB="0" anchor="ctr">
                    <a:solidFill>
                      <a:srgbClr val="92D050"/>
                    </a:solidFill>
                  </a:tcPr>
                </a:tc>
                <a:tc>
                  <a:txBody>
                    <a:bodyPr/>
                    <a:lstStyle/>
                    <a:p>
                      <a:pPr algn="l" fontAlgn="b"/>
                      <a:r>
                        <a:rPr lang="en-US" sz="1500" b="0" i="0" u="none" strike="noStrike" dirty="0">
                          <a:solidFill>
                            <a:schemeClr val="tx1"/>
                          </a:solidFill>
                          <a:effectLst/>
                          <a:latin typeface="+mn-lt"/>
                        </a:rPr>
                        <a:t>Gingival tissue health</a:t>
                      </a:r>
                    </a:p>
                  </a:txBody>
                  <a:tcPr marR="9525" marT="9525" marB="0" anchor="ctr">
                    <a:solidFill>
                      <a:srgbClr val="92D050"/>
                    </a:solidFill>
                  </a:tcPr>
                </a:tc>
                <a:tc>
                  <a:txBody>
                    <a:bodyPr/>
                    <a:lstStyle/>
                    <a:p>
                      <a:pPr algn="l" fontAlgn="b"/>
                      <a:r>
                        <a:rPr lang="it-IT" sz="1500" b="0" i="0" u="none" strike="noStrike" dirty="0">
                          <a:solidFill>
                            <a:schemeClr val="tx1"/>
                          </a:solidFill>
                          <a:effectLst/>
                          <a:latin typeface="+mn-lt"/>
                        </a:rPr>
                        <a:t>Nicola Discepoli, DDS </a:t>
                      </a:r>
                      <a:r>
                        <a:rPr lang="it-IT" sz="1500" b="0" i="0" u="none" strike="noStrike" dirty="0" err="1">
                          <a:solidFill>
                            <a:schemeClr val="tx1"/>
                          </a:solidFill>
                          <a:effectLst/>
                          <a:latin typeface="+mn-lt"/>
                        </a:rPr>
                        <a:t>MSc</a:t>
                      </a:r>
                      <a:r>
                        <a:rPr lang="it-IT" sz="1500" b="0" i="0" u="none" strike="noStrike" dirty="0">
                          <a:solidFill>
                            <a:schemeClr val="tx1"/>
                          </a:solidFill>
                          <a:effectLst/>
                          <a:latin typeface="+mn-lt"/>
                        </a:rPr>
                        <a:t> PhD</a:t>
                      </a:r>
                      <a:endParaRPr lang="en-US" sz="1500" b="0" i="0" u="none" strike="noStrike" dirty="0">
                        <a:solidFill>
                          <a:schemeClr val="tx1"/>
                        </a:solidFill>
                        <a:effectLst/>
                        <a:latin typeface="+mn-lt"/>
                      </a:endParaRPr>
                    </a:p>
                  </a:txBody>
                  <a:tcPr marR="9525" marT="9525" marB="0" anchor="ctr">
                    <a:solidFill>
                      <a:srgbClr val="92D050"/>
                    </a:solidFill>
                  </a:tcPr>
                </a:tc>
                <a:tc>
                  <a:txBody>
                    <a:bodyPr/>
                    <a:lstStyle/>
                    <a:p>
                      <a:pPr algn="l" fontAlgn="b"/>
                      <a:r>
                        <a:rPr lang="en-US" sz="1500" b="0" i="0" u="none" strike="noStrike" dirty="0">
                          <a:solidFill>
                            <a:schemeClr val="tx1"/>
                          </a:solidFill>
                          <a:effectLst/>
                          <a:latin typeface="+mn-lt"/>
                        </a:rPr>
                        <a:t>University of Siena</a:t>
                      </a:r>
                    </a:p>
                  </a:txBody>
                  <a:tcPr marR="9525" marT="9525" marB="0" anchor="ctr">
                    <a:solidFill>
                      <a:srgbClr val="92D050"/>
                    </a:solidFill>
                  </a:tcPr>
                </a:tc>
                <a:extLst>
                  <a:ext uri="{0D108BD9-81ED-4DB2-BD59-A6C34878D82A}">
                    <a16:rowId xmlns:a16="http://schemas.microsoft.com/office/drawing/2014/main" val="40105046"/>
                  </a:ext>
                </a:extLst>
              </a:tr>
            </a:tbl>
          </a:graphicData>
        </a:graphic>
      </p:graphicFrame>
      <p:sp>
        <p:nvSpPr>
          <p:cNvPr id="5" name="TextBox 4">
            <a:extLst>
              <a:ext uri="{FF2B5EF4-FFF2-40B4-BE49-F238E27FC236}">
                <a16:creationId xmlns:a16="http://schemas.microsoft.com/office/drawing/2014/main" id="{AF7BF045-F080-D041-2900-1EDBD15C6973}"/>
              </a:ext>
            </a:extLst>
          </p:cNvPr>
          <p:cNvSpPr txBox="1"/>
          <p:nvPr/>
        </p:nvSpPr>
        <p:spPr>
          <a:xfrm>
            <a:off x="6859582" y="6502628"/>
            <a:ext cx="4839360" cy="188957"/>
          </a:xfrm>
          <a:prstGeom prst="rect">
            <a:avLst/>
          </a:prstGeom>
          <a:noFill/>
        </p:spPr>
        <p:txBody>
          <a:bodyPr wrap="square" rtlCol="0">
            <a:noAutofit/>
          </a:bodyPr>
          <a:lstStyle/>
          <a:p>
            <a:pPr algn="l"/>
            <a:r>
              <a:rPr lang="en-US" sz="1000" dirty="0"/>
              <a:t>Source: Clinicaltrials.gov. Filters: interventional studies + recruiting. Accessed Aug 7, 2024.</a:t>
            </a:r>
          </a:p>
        </p:txBody>
      </p:sp>
      <p:sp>
        <p:nvSpPr>
          <p:cNvPr id="2" name="Rectangle 1">
            <a:extLst>
              <a:ext uri="{FF2B5EF4-FFF2-40B4-BE49-F238E27FC236}">
                <a16:creationId xmlns:a16="http://schemas.microsoft.com/office/drawing/2014/main" id="{CB554A9B-B861-29E1-E20F-7C08DE4BB6FD}"/>
              </a:ext>
            </a:extLst>
          </p:cNvPr>
          <p:cNvSpPr/>
          <p:nvPr/>
        </p:nvSpPr>
        <p:spPr>
          <a:xfrm rot="16200000">
            <a:off x="-639161" y="2346665"/>
            <a:ext cx="2296030" cy="420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Energy intake, glycemia, vasculature</a:t>
            </a:r>
          </a:p>
        </p:txBody>
      </p:sp>
      <p:sp>
        <p:nvSpPr>
          <p:cNvPr id="6" name="Rectangle 5">
            <a:extLst>
              <a:ext uri="{FF2B5EF4-FFF2-40B4-BE49-F238E27FC236}">
                <a16:creationId xmlns:a16="http://schemas.microsoft.com/office/drawing/2014/main" id="{21E443F5-1F40-4082-77F2-B06303DED62F}"/>
              </a:ext>
            </a:extLst>
          </p:cNvPr>
          <p:cNvSpPr/>
          <p:nvPr/>
        </p:nvSpPr>
        <p:spPr>
          <a:xfrm rot="16200000">
            <a:off x="-522090" y="4553616"/>
            <a:ext cx="2061883" cy="4205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Central nervous system</a:t>
            </a:r>
          </a:p>
        </p:txBody>
      </p:sp>
      <p:sp>
        <p:nvSpPr>
          <p:cNvPr id="7" name="Rectangle 6">
            <a:extLst>
              <a:ext uri="{FF2B5EF4-FFF2-40B4-BE49-F238E27FC236}">
                <a16:creationId xmlns:a16="http://schemas.microsoft.com/office/drawing/2014/main" id="{5E130264-081C-C52B-7FAA-276A0FD1E16C}"/>
              </a:ext>
            </a:extLst>
          </p:cNvPr>
          <p:cNvSpPr/>
          <p:nvPr/>
        </p:nvSpPr>
        <p:spPr>
          <a:xfrm rot="16200000">
            <a:off x="213364" y="5912276"/>
            <a:ext cx="582013" cy="411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Oral health</a:t>
            </a:r>
          </a:p>
        </p:txBody>
      </p:sp>
    </p:spTree>
    <p:extLst>
      <p:ext uri="{BB962C8B-B14F-4D97-AF65-F5344CB8AC3E}">
        <p14:creationId xmlns:p14="http://schemas.microsoft.com/office/powerpoint/2010/main" val="91287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4E88-6699-44DB-987B-B6B3E1D7D3AD}"/>
              </a:ext>
            </a:extLst>
          </p:cNvPr>
          <p:cNvSpPr>
            <a:spLocks noGrp="1"/>
          </p:cNvSpPr>
          <p:nvPr>
            <p:ph type="title"/>
          </p:nvPr>
        </p:nvSpPr>
        <p:spPr>
          <a:xfrm>
            <a:off x="344852" y="271870"/>
            <a:ext cx="10896600" cy="914400"/>
          </a:xfrm>
        </p:spPr>
        <p:txBody>
          <a:bodyPr/>
          <a:lstStyle/>
          <a:p>
            <a:r>
              <a:rPr lang="en-US" dirty="0"/>
              <a:t>Differences in food texture affect energy intake</a:t>
            </a:r>
          </a:p>
        </p:txBody>
      </p:sp>
      <p:pic>
        <p:nvPicPr>
          <p:cNvPr id="3" name="Picture 2">
            <a:extLst>
              <a:ext uri="{FF2B5EF4-FFF2-40B4-BE49-F238E27FC236}">
                <a16:creationId xmlns:a16="http://schemas.microsoft.com/office/drawing/2014/main" id="{52D8836A-8DBA-4C67-9B9C-B0A199E125A2}"/>
              </a:ext>
            </a:extLst>
          </p:cNvPr>
          <p:cNvPicPr>
            <a:picLocks noChangeAspect="1"/>
          </p:cNvPicPr>
          <p:nvPr/>
        </p:nvPicPr>
        <p:blipFill>
          <a:blip r:embed="rId3"/>
          <a:stretch>
            <a:fillRect/>
          </a:stretch>
        </p:blipFill>
        <p:spPr>
          <a:xfrm>
            <a:off x="1471625" y="5598251"/>
            <a:ext cx="3292120" cy="476730"/>
          </a:xfrm>
          <a:prstGeom prst="rect">
            <a:avLst/>
          </a:prstGeom>
        </p:spPr>
      </p:pic>
      <p:sp>
        <p:nvSpPr>
          <p:cNvPr id="6" name="TextBox 5">
            <a:extLst>
              <a:ext uri="{FF2B5EF4-FFF2-40B4-BE49-F238E27FC236}">
                <a16:creationId xmlns:a16="http://schemas.microsoft.com/office/drawing/2014/main" id="{1FC483D9-99FA-46D3-BD9B-78CD43CD178F}"/>
              </a:ext>
            </a:extLst>
          </p:cNvPr>
          <p:cNvSpPr txBox="1"/>
          <p:nvPr/>
        </p:nvSpPr>
        <p:spPr>
          <a:xfrm>
            <a:off x="6487995" y="1474926"/>
            <a:ext cx="4324107" cy="646331"/>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a:ea typeface="+mn-ea"/>
                <a:cs typeface="+mn-cs"/>
              </a:rPr>
              <a:t>Modifying food textures reduces daily calorie intake (33%) and food intake (14%)</a:t>
            </a:r>
          </a:p>
        </p:txBody>
      </p:sp>
      <p:sp>
        <p:nvSpPr>
          <p:cNvPr id="7" name="TextBox 6">
            <a:extLst>
              <a:ext uri="{FF2B5EF4-FFF2-40B4-BE49-F238E27FC236}">
                <a16:creationId xmlns:a16="http://schemas.microsoft.com/office/drawing/2014/main" id="{4C3F2574-574C-41FF-B9CD-9141D6ADEAD9}"/>
              </a:ext>
            </a:extLst>
          </p:cNvPr>
          <p:cNvSpPr txBox="1"/>
          <p:nvPr/>
        </p:nvSpPr>
        <p:spPr>
          <a:xfrm>
            <a:off x="7604183" y="5428974"/>
            <a:ext cx="311619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a:ea typeface="+mn-ea"/>
                <a:cs typeface="+mn-cs"/>
              </a:rPr>
              <a:t>~950 kcal difference</a:t>
            </a:r>
          </a:p>
        </p:txBody>
      </p:sp>
      <p:grpSp>
        <p:nvGrpSpPr>
          <p:cNvPr id="10" name="Group 9">
            <a:extLst>
              <a:ext uri="{FF2B5EF4-FFF2-40B4-BE49-F238E27FC236}">
                <a16:creationId xmlns:a16="http://schemas.microsoft.com/office/drawing/2014/main" id="{3C787FD5-A9FC-404F-A1E8-9F33276F025A}"/>
              </a:ext>
            </a:extLst>
          </p:cNvPr>
          <p:cNvGrpSpPr/>
          <p:nvPr/>
        </p:nvGrpSpPr>
        <p:grpSpPr>
          <a:xfrm>
            <a:off x="7176151" y="2305080"/>
            <a:ext cx="3116192" cy="2935506"/>
            <a:chOff x="3383944" y="3173275"/>
            <a:chExt cx="3418289" cy="3335097"/>
          </a:xfrm>
        </p:grpSpPr>
        <p:pic>
          <p:nvPicPr>
            <p:cNvPr id="11" name="Picture 10">
              <a:extLst>
                <a:ext uri="{FF2B5EF4-FFF2-40B4-BE49-F238E27FC236}">
                  <a16:creationId xmlns:a16="http://schemas.microsoft.com/office/drawing/2014/main" id="{B5198A81-8F2D-4FB9-82D4-6DA4AFAB4AF3}"/>
                </a:ext>
              </a:extLst>
            </p:cNvPr>
            <p:cNvPicPr>
              <a:picLocks noChangeAspect="1"/>
            </p:cNvPicPr>
            <p:nvPr/>
          </p:nvPicPr>
          <p:blipFill>
            <a:blip r:embed="rId4"/>
            <a:stretch>
              <a:fillRect/>
            </a:stretch>
          </p:blipFill>
          <p:spPr>
            <a:xfrm>
              <a:off x="3383944" y="3173275"/>
              <a:ext cx="3418289" cy="3221180"/>
            </a:xfrm>
            <a:prstGeom prst="rect">
              <a:avLst/>
            </a:prstGeom>
          </p:spPr>
        </p:pic>
        <p:sp>
          <p:nvSpPr>
            <p:cNvPr id="12" name="Left Bracket 11">
              <a:extLst>
                <a:ext uri="{FF2B5EF4-FFF2-40B4-BE49-F238E27FC236}">
                  <a16:creationId xmlns:a16="http://schemas.microsoft.com/office/drawing/2014/main" id="{FCAAA08F-7A9F-43DE-969B-D18975B5DFC5}"/>
                </a:ext>
              </a:extLst>
            </p:cNvPr>
            <p:cNvSpPr/>
            <p:nvPr/>
          </p:nvSpPr>
          <p:spPr>
            <a:xfrm rot="16200000">
              <a:off x="5398677" y="5720774"/>
              <a:ext cx="207448" cy="1367748"/>
            </a:xfrm>
            <a:prstGeom prst="leftBracket">
              <a:avLst/>
            </a:prstGeom>
            <a:ln w="381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9F2EFE61-7CBB-4E5C-9A82-3EC269C0C84D}"/>
              </a:ext>
            </a:extLst>
          </p:cNvPr>
          <p:cNvSpPr txBox="1"/>
          <p:nvPr/>
        </p:nvSpPr>
        <p:spPr>
          <a:xfrm>
            <a:off x="8650049" y="6357530"/>
            <a:ext cx="3004109" cy="457200"/>
          </a:xfrm>
          <a:prstGeom prst="rect">
            <a:avLst/>
          </a:prstGeom>
          <a:noFill/>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012169"/>
                </a:solidFill>
                <a:effectLst/>
                <a:uLnTx/>
                <a:uFillTx/>
                <a:latin typeface="Calibri"/>
                <a:ea typeface="+mn-ea"/>
                <a:cs typeface="+mn-cs"/>
              </a:rPr>
              <a:t>Lasschuijt</a:t>
            </a:r>
            <a:r>
              <a:rPr kumimoji="0" lang="en-US" sz="1050" b="0" i="0" u="none" strike="noStrike" kern="1200" cap="none" spc="0" normalizeH="0" baseline="0" noProof="0" dirty="0">
                <a:ln>
                  <a:noFill/>
                </a:ln>
                <a:solidFill>
                  <a:srgbClr val="012169"/>
                </a:solidFill>
                <a:effectLst/>
                <a:uLnTx/>
                <a:uFillTx/>
                <a:latin typeface="Calibri"/>
                <a:ea typeface="+mn-ea"/>
                <a:cs typeface="+mn-cs"/>
              </a:rPr>
              <a:t>, M</a:t>
            </a:r>
            <a:r>
              <a:rPr kumimoji="0" lang="en-US" sz="1050" b="0" i="1" u="none" strike="noStrike" kern="1200" cap="none" spc="0" normalizeH="0" baseline="0" noProof="0" dirty="0">
                <a:ln>
                  <a:noFill/>
                </a:ln>
                <a:solidFill>
                  <a:srgbClr val="012169"/>
                </a:solidFill>
                <a:effectLst/>
                <a:uLnTx/>
                <a:uFillTx/>
                <a:latin typeface="Calibri"/>
                <a:ea typeface="+mn-ea"/>
                <a:cs typeface="+mn-cs"/>
              </a:rPr>
              <a:t>; et al</a:t>
            </a:r>
            <a:r>
              <a:rPr kumimoji="0" lang="en-US" sz="1050" b="0" i="0" u="none" strike="noStrike" kern="1200" cap="none" spc="0" normalizeH="0" baseline="0" noProof="0" dirty="0">
                <a:ln>
                  <a:noFill/>
                </a:ln>
                <a:solidFill>
                  <a:srgbClr val="012169"/>
                </a:solidFill>
                <a:effectLst/>
                <a:uLnTx/>
                <a:uFillTx/>
                <a:latin typeface="Calibri"/>
                <a:ea typeface="+mn-ea"/>
                <a:cs typeface="+mn-cs"/>
              </a:rPr>
              <a:t>. (2023) </a:t>
            </a:r>
            <a:r>
              <a:rPr kumimoji="0" lang="en-US" sz="1050" b="0" i="1" u="none" strike="noStrike" kern="1200" cap="none" spc="0" normalizeH="0" baseline="0" noProof="0" dirty="0">
                <a:ln>
                  <a:noFill/>
                </a:ln>
                <a:solidFill>
                  <a:srgbClr val="012169"/>
                </a:solidFill>
                <a:effectLst/>
                <a:uLnTx/>
                <a:uFillTx/>
                <a:latin typeface="Calibri"/>
                <a:ea typeface="+mn-ea"/>
                <a:cs typeface="+mn-cs"/>
              </a:rPr>
              <a:t>Eu J Nutr. </a:t>
            </a:r>
            <a:r>
              <a:rPr kumimoji="0" lang="en-US" sz="1050" b="0" i="0" u="none" strike="noStrike" kern="1200" cap="none" spc="0" normalizeH="0" baseline="0" noProof="0" dirty="0">
                <a:ln>
                  <a:noFill/>
                </a:ln>
                <a:solidFill>
                  <a:srgbClr val="012169"/>
                </a:solidFill>
                <a:effectLst/>
                <a:uLnTx/>
                <a:uFillTx/>
                <a:latin typeface="Calibri"/>
                <a:ea typeface="+mn-ea"/>
                <a:cs typeface="+mn-cs"/>
              </a:rPr>
              <a:t>62: 2949-2962.</a:t>
            </a:r>
          </a:p>
        </p:txBody>
      </p:sp>
      <p:pic>
        <p:nvPicPr>
          <p:cNvPr id="8" name="Picture 7">
            <a:extLst>
              <a:ext uri="{FF2B5EF4-FFF2-40B4-BE49-F238E27FC236}">
                <a16:creationId xmlns:a16="http://schemas.microsoft.com/office/drawing/2014/main" id="{6BB8E2B1-CBEC-4B11-903A-7D6ED9E5DFA1}"/>
              </a:ext>
            </a:extLst>
          </p:cNvPr>
          <p:cNvPicPr>
            <a:picLocks noChangeAspect="1"/>
          </p:cNvPicPr>
          <p:nvPr/>
        </p:nvPicPr>
        <p:blipFill rotWithShape="1">
          <a:blip r:embed="rId5"/>
          <a:srcRect b="14901"/>
          <a:stretch/>
        </p:blipFill>
        <p:spPr>
          <a:xfrm>
            <a:off x="1377712" y="1324649"/>
            <a:ext cx="3300794" cy="1487497"/>
          </a:xfrm>
          <a:prstGeom prst="rect">
            <a:avLst/>
          </a:prstGeom>
        </p:spPr>
      </p:pic>
      <p:pic>
        <p:nvPicPr>
          <p:cNvPr id="9" name="Picture 8">
            <a:extLst>
              <a:ext uri="{FF2B5EF4-FFF2-40B4-BE49-F238E27FC236}">
                <a16:creationId xmlns:a16="http://schemas.microsoft.com/office/drawing/2014/main" id="{C506C072-9D23-4EB2-A3CF-B4573BD5FF24}"/>
              </a:ext>
            </a:extLst>
          </p:cNvPr>
          <p:cNvPicPr>
            <a:picLocks noChangeAspect="1"/>
          </p:cNvPicPr>
          <p:nvPr/>
        </p:nvPicPr>
        <p:blipFill>
          <a:blip r:embed="rId6"/>
          <a:stretch>
            <a:fillRect/>
          </a:stretch>
        </p:blipFill>
        <p:spPr>
          <a:xfrm>
            <a:off x="284922" y="3082864"/>
            <a:ext cx="5486373" cy="2006303"/>
          </a:xfrm>
          <a:prstGeom prst="rect">
            <a:avLst/>
          </a:prstGeom>
        </p:spPr>
      </p:pic>
    </p:spTree>
    <p:extLst>
      <p:ext uri="{BB962C8B-B14F-4D97-AF65-F5344CB8AC3E}">
        <p14:creationId xmlns:p14="http://schemas.microsoft.com/office/powerpoint/2010/main" val="360970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7FE4A-34E4-7110-4E98-0EB6C5B1C3BA}"/>
              </a:ext>
            </a:extLst>
          </p:cNvPr>
          <p:cNvSpPr/>
          <p:nvPr/>
        </p:nvSpPr>
        <p:spPr>
          <a:xfrm>
            <a:off x="675608" y="1288067"/>
            <a:ext cx="3345706" cy="49293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a:t>
            </a:r>
          </a:p>
          <a:p>
            <a:pPr algn="ctr"/>
            <a:endParaRPr lang="en-US" dirty="0"/>
          </a:p>
          <a:p>
            <a:pPr algn="ctr"/>
            <a:r>
              <a:rPr lang="en-US" sz="2800" b="1" dirty="0">
                <a:latin typeface="+mj-lt"/>
              </a:rPr>
              <a:t>NUTRITION SCIENCE </a:t>
            </a:r>
          </a:p>
          <a:p>
            <a:pPr algn="ctr"/>
            <a:endParaRPr lang="en-US" dirty="0"/>
          </a:p>
          <a:p>
            <a:pPr algn="ctr"/>
            <a:r>
              <a:rPr lang="en-US" dirty="0"/>
              <a:t>say?</a:t>
            </a:r>
          </a:p>
        </p:txBody>
      </p:sp>
      <p:sp>
        <p:nvSpPr>
          <p:cNvPr id="10" name="Rectangle 9">
            <a:extLst>
              <a:ext uri="{FF2B5EF4-FFF2-40B4-BE49-F238E27FC236}">
                <a16:creationId xmlns:a16="http://schemas.microsoft.com/office/drawing/2014/main" id="{8C8EE56F-F685-159A-077E-4335EC9B32A0}"/>
              </a:ext>
            </a:extLst>
          </p:cNvPr>
          <p:cNvSpPr/>
          <p:nvPr/>
        </p:nvSpPr>
        <p:spPr>
          <a:xfrm>
            <a:off x="4143599" y="1288066"/>
            <a:ext cx="3345706" cy="4929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a:t>
            </a:r>
          </a:p>
          <a:p>
            <a:pPr algn="ctr"/>
            <a:r>
              <a:rPr lang="en-US" dirty="0"/>
              <a:t> </a:t>
            </a:r>
          </a:p>
          <a:p>
            <a:pPr algn="ctr"/>
            <a:r>
              <a:rPr lang="en-US" sz="2800" b="1" dirty="0">
                <a:latin typeface="+mj-lt"/>
              </a:rPr>
              <a:t>CLINICAL RESEARCHERS</a:t>
            </a:r>
          </a:p>
          <a:p>
            <a:pPr algn="ctr"/>
            <a:endParaRPr lang="en-US" dirty="0"/>
          </a:p>
          <a:p>
            <a:pPr algn="ctr"/>
            <a:r>
              <a:rPr lang="en-US" dirty="0"/>
              <a:t>doing?</a:t>
            </a:r>
          </a:p>
        </p:txBody>
      </p:sp>
      <p:sp>
        <p:nvSpPr>
          <p:cNvPr id="11" name="Rectangle 10">
            <a:extLst>
              <a:ext uri="{FF2B5EF4-FFF2-40B4-BE49-F238E27FC236}">
                <a16:creationId xmlns:a16="http://schemas.microsoft.com/office/drawing/2014/main" id="{6E8B7E6D-C18F-BBD5-3A67-F77D50FBE484}"/>
              </a:ext>
            </a:extLst>
          </p:cNvPr>
          <p:cNvSpPr/>
          <p:nvPr/>
        </p:nvSpPr>
        <p:spPr>
          <a:xfrm>
            <a:off x="7601524" y="1288067"/>
            <a:ext cx="3345706" cy="4929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How are </a:t>
            </a:r>
          </a:p>
          <a:p>
            <a:pPr algn="ctr"/>
            <a:endParaRPr lang="en-US" dirty="0"/>
          </a:p>
          <a:p>
            <a:pPr algn="ctr"/>
            <a:r>
              <a:rPr lang="en-US" sz="2800" b="1" dirty="0">
                <a:latin typeface="+mj-lt"/>
              </a:rPr>
              <a:t>REGULATORS &amp; GOVERNMENTS</a:t>
            </a:r>
          </a:p>
          <a:p>
            <a:pPr algn="ctr"/>
            <a:endParaRPr lang="en-US" dirty="0"/>
          </a:p>
          <a:p>
            <a:pPr algn="ctr"/>
            <a:r>
              <a:rPr lang="en-US" dirty="0"/>
              <a:t>responding?</a:t>
            </a:r>
          </a:p>
          <a:p>
            <a:pPr algn="ctr"/>
            <a:endParaRPr lang="en-US" dirty="0"/>
          </a:p>
        </p:txBody>
      </p:sp>
      <p:sp>
        <p:nvSpPr>
          <p:cNvPr id="5" name="Title 4">
            <a:extLst>
              <a:ext uri="{FF2B5EF4-FFF2-40B4-BE49-F238E27FC236}">
                <a16:creationId xmlns:a16="http://schemas.microsoft.com/office/drawing/2014/main" id="{2327B18C-ECE3-54FB-CECC-03F568C9BB9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2804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9DB0-1271-4338-B81C-D05B67A88C65}"/>
              </a:ext>
            </a:extLst>
          </p:cNvPr>
          <p:cNvSpPr>
            <a:spLocks noGrp="1"/>
          </p:cNvSpPr>
          <p:nvPr>
            <p:ph type="title"/>
          </p:nvPr>
        </p:nvSpPr>
        <p:spPr/>
        <p:txBody>
          <a:bodyPr/>
          <a:lstStyle/>
          <a:p>
            <a:r>
              <a:rPr lang="en-US" dirty="0"/>
              <a:t>Will processing be included in the US dietary guidelines?</a:t>
            </a:r>
          </a:p>
        </p:txBody>
      </p:sp>
      <p:grpSp>
        <p:nvGrpSpPr>
          <p:cNvPr id="13" name="Group 12">
            <a:extLst>
              <a:ext uri="{FF2B5EF4-FFF2-40B4-BE49-F238E27FC236}">
                <a16:creationId xmlns:a16="http://schemas.microsoft.com/office/drawing/2014/main" id="{A361F21C-D106-4BE8-BE85-55FBABC1C47C}"/>
              </a:ext>
            </a:extLst>
          </p:cNvPr>
          <p:cNvGrpSpPr/>
          <p:nvPr/>
        </p:nvGrpSpPr>
        <p:grpSpPr>
          <a:xfrm>
            <a:off x="941294" y="1021978"/>
            <a:ext cx="9681882" cy="1145404"/>
            <a:chOff x="941294" y="1296665"/>
            <a:chExt cx="9681882" cy="870441"/>
          </a:xfrm>
        </p:grpSpPr>
        <p:sp>
          <p:nvSpPr>
            <p:cNvPr id="3" name="Arrow: Right 2">
              <a:extLst>
                <a:ext uri="{FF2B5EF4-FFF2-40B4-BE49-F238E27FC236}">
                  <a16:creationId xmlns:a16="http://schemas.microsoft.com/office/drawing/2014/main" id="{07C2889A-CC56-4B94-AF49-5D6A6E9FD709}"/>
                </a:ext>
              </a:extLst>
            </p:cNvPr>
            <p:cNvSpPr/>
            <p:nvPr/>
          </p:nvSpPr>
          <p:spPr>
            <a:xfrm>
              <a:off x="941294" y="1296665"/>
              <a:ext cx="9681882" cy="699247"/>
            </a:xfrm>
            <a:prstGeom prst="rightArrow">
              <a:avLst/>
            </a:prstGeom>
            <a:solidFill>
              <a:srgbClr val="008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5EAD0BE-05B4-426A-857A-FEC0C71F3B61}"/>
                </a:ext>
              </a:extLst>
            </p:cNvPr>
            <p:cNvCxnSpPr>
              <a:cxnSpLocks/>
            </p:cNvCxnSpPr>
            <p:nvPr/>
          </p:nvCxnSpPr>
          <p:spPr>
            <a:xfrm>
              <a:off x="1259171" y="1514400"/>
              <a:ext cx="0" cy="651840"/>
            </a:xfrm>
            <a:prstGeom prst="line">
              <a:avLst/>
            </a:prstGeom>
            <a:ln w="28575">
              <a:solidFill>
                <a:srgbClr val="008ED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093F2A-B343-4B37-B7AA-38E27216491E}"/>
                </a:ext>
              </a:extLst>
            </p:cNvPr>
            <p:cNvCxnSpPr>
              <a:cxnSpLocks/>
            </p:cNvCxnSpPr>
            <p:nvPr/>
          </p:nvCxnSpPr>
          <p:spPr>
            <a:xfrm>
              <a:off x="6055394" y="1515266"/>
              <a:ext cx="0" cy="651840"/>
            </a:xfrm>
            <a:prstGeom prst="line">
              <a:avLst/>
            </a:prstGeom>
            <a:ln w="28575">
              <a:solidFill>
                <a:srgbClr val="008ED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70F93E-0E4E-4FB4-B314-7C4AC2812955}"/>
                </a:ext>
              </a:extLst>
            </p:cNvPr>
            <p:cNvCxnSpPr>
              <a:cxnSpLocks/>
            </p:cNvCxnSpPr>
            <p:nvPr/>
          </p:nvCxnSpPr>
          <p:spPr>
            <a:xfrm>
              <a:off x="8175812" y="1514399"/>
              <a:ext cx="0" cy="651840"/>
            </a:xfrm>
            <a:prstGeom prst="line">
              <a:avLst/>
            </a:prstGeom>
            <a:ln w="28575">
              <a:solidFill>
                <a:srgbClr val="008EDB"/>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775B582F-4BE7-46FD-955E-625B32031401}"/>
              </a:ext>
            </a:extLst>
          </p:cNvPr>
          <p:cNvSpPr txBox="1"/>
          <p:nvPr/>
        </p:nvSpPr>
        <p:spPr>
          <a:xfrm>
            <a:off x="1259171" y="2166240"/>
            <a:ext cx="1712259" cy="510988"/>
          </a:xfrm>
          <a:prstGeom prst="rect">
            <a:avLst/>
          </a:prstGeom>
          <a:noFill/>
          <a:ln w="28575">
            <a:solidFill>
              <a:srgbClr val="008EDB"/>
            </a:solidFill>
          </a:ln>
        </p:spPr>
        <p:txBody>
          <a:bodyPr wrap="square" rtlCol="0" anchor="ctr">
            <a:noAutofit/>
          </a:bodyPr>
          <a:lstStyle/>
          <a:p>
            <a:pPr algn="ctr"/>
            <a:r>
              <a:rPr lang="en-US"/>
              <a:t>Single Nutrients</a:t>
            </a:r>
          </a:p>
        </p:txBody>
      </p:sp>
      <p:sp>
        <p:nvSpPr>
          <p:cNvPr id="15" name="TextBox 14">
            <a:extLst>
              <a:ext uri="{FF2B5EF4-FFF2-40B4-BE49-F238E27FC236}">
                <a16:creationId xmlns:a16="http://schemas.microsoft.com/office/drawing/2014/main" id="{625B5D9F-98C1-4FAB-9377-CB3E11F8B8DE}"/>
              </a:ext>
            </a:extLst>
          </p:cNvPr>
          <p:cNvSpPr txBox="1"/>
          <p:nvPr/>
        </p:nvSpPr>
        <p:spPr>
          <a:xfrm>
            <a:off x="6062604" y="2167381"/>
            <a:ext cx="1712259" cy="510988"/>
          </a:xfrm>
          <a:prstGeom prst="rect">
            <a:avLst/>
          </a:prstGeom>
          <a:noFill/>
          <a:ln w="28575">
            <a:solidFill>
              <a:srgbClr val="008EDB"/>
            </a:solidFill>
          </a:ln>
        </p:spPr>
        <p:txBody>
          <a:bodyPr wrap="square" rtlCol="0" anchor="ctr">
            <a:noAutofit/>
          </a:bodyPr>
          <a:lstStyle/>
          <a:p>
            <a:pPr algn="ctr"/>
            <a:r>
              <a:rPr lang="en-US"/>
              <a:t>Dietary Patterns</a:t>
            </a:r>
          </a:p>
        </p:txBody>
      </p:sp>
      <p:sp>
        <p:nvSpPr>
          <p:cNvPr id="16" name="TextBox 15">
            <a:extLst>
              <a:ext uri="{FF2B5EF4-FFF2-40B4-BE49-F238E27FC236}">
                <a16:creationId xmlns:a16="http://schemas.microsoft.com/office/drawing/2014/main" id="{6096CBE2-69D9-4FA3-A2B9-F0F762EB4C43}"/>
              </a:ext>
            </a:extLst>
          </p:cNvPr>
          <p:cNvSpPr txBox="1"/>
          <p:nvPr/>
        </p:nvSpPr>
        <p:spPr>
          <a:xfrm>
            <a:off x="8175812" y="2166241"/>
            <a:ext cx="1712259" cy="510988"/>
          </a:xfrm>
          <a:prstGeom prst="rect">
            <a:avLst/>
          </a:prstGeom>
          <a:noFill/>
          <a:ln w="28575">
            <a:solidFill>
              <a:srgbClr val="008EDB"/>
            </a:solidFill>
          </a:ln>
        </p:spPr>
        <p:txBody>
          <a:bodyPr wrap="square" rtlCol="0" anchor="ctr">
            <a:noAutofit/>
          </a:bodyPr>
          <a:lstStyle/>
          <a:p>
            <a:pPr algn="ctr"/>
            <a:r>
              <a:rPr lang="en-US"/>
              <a:t>Processing Level</a:t>
            </a:r>
          </a:p>
        </p:txBody>
      </p:sp>
      <p:pic>
        <p:nvPicPr>
          <p:cNvPr id="6146" name="Picture 2" descr="2015 Dietary Guidelines | Dietary Guidelines for Americans">
            <a:extLst>
              <a:ext uri="{FF2B5EF4-FFF2-40B4-BE49-F238E27FC236}">
                <a16:creationId xmlns:a16="http://schemas.microsoft.com/office/drawing/2014/main" id="{36C5AEE8-7C44-4D67-B413-62CC2B04D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653" y="2754380"/>
            <a:ext cx="1712258" cy="21465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Your National Beef Checkoff: 25 Years and Counting">
            <a:extLst>
              <a:ext uri="{FF2B5EF4-FFF2-40B4-BE49-F238E27FC236}">
                <a16:creationId xmlns:a16="http://schemas.microsoft.com/office/drawing/2014/main" id="{C1DE634E-E4D3-4D87-ACA2-C5DB60E4D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171" y="2769357"/>
            <a:ext cx="4427505" cy="2538436"/>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Question mark">
            <a:extLst>
              <a:ext uri="{FF2B5EF4-FFF2-40B4-BE49-F238E27FC236}">
                <a16:creationId xmlns:a16="http://schemas.microsoft.com/office/drawing/2014/main" id="{C931B39A-34B8-4E41-9E66-F370BEED73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0268" y="2724929"/>
            <a:ext cx="1398411" cy="1398411"/>
          </a:xfrm>
          <a:prstGeom prst="rect">
            <a:avLst/>
          </a:prstGeom>
        </p:spPr>
      </p:pic>
      <p:sp>
        <p:nvSpPr>
          <p:cNvPr id="19" name="TextBox 18">
            <a:extLst>
              <a:ext uri="{FF2B5EF4-FFF2-40B4-BE49-F238E27FC236}">
                <a16:creationId xmlns:a16="http://schemas.microsoft.com/office/drawing/2014/main" id="{400ACDBB-456B-41C6-BEDB-B1C4391598B8}"/>
              </a:ext>
            </a:extLst>
          </p:cNvPr>
          <p:cNvSpPr txBox="1"/>
          <p:nvPr/>
        </p:nvSpPr>
        <p:spPr>
          <a:xfrm>
            <a:off x="2627003" y="1021976"/>
            <a:ext cx="4982943" cy="914400"/>
          </a:xfrm>
          <a:prstGeom prst="rect">
            <a:avLst/>
          </a:prstGeom>
          <a:noFill/>
        </p:spPr>
        <p:txBody>
          <a:bodyPr wrap="none" rtlCol="0" anchor="ctr">
            <a:noAutofit/>
          </a:bodyPr>
          <a:lstStyle/>
          <a:p>
            <a:pPr algn="ctr"/>
            <a:r>
              <a:rPr lang="en-US" sz="2800" b="1" dirty="0">
                <a:solidFill>
                  <a:schemeClr val="bg1"/>
                </a:solidFill>
              </a:rPr>
              <a:t>Focus of US Dietary Guidelines</a:t>
            </a:r>
          </a:p>
        </p:txBody>
      </p:sp>
      <p:sp>
        <p:nvSpPr>
          <p:cNvPr id="17" name="TextBox 16">
            <a:extLst>
              <a:ext uri="{FF2B5EF4-FFF2-40B4-BE49-F238E27FC236}">
                <a16:creationId xmlns:a16="http://schemas.microsoft.com/office/drawing/2014/main" id="{532B56B2-BD57-4B78-9ADA-87BE99234A5D}"/>
              </a:ext>
            </a:extLst>
          </p:cNvPr>
          <p:cNvSpPr txBox="1"/>
          <p:nvPr/>
        </p:nvSpPr>
        <p:spPr>
          <a:xfrm>
            <a:off x="3974417" y="2166240"/>
            <a:ext cx="1712259" cy="510988"/>
          </a:xfrm>
          <a:prstGeom prst="rect">
            <a:avLst/>
          </a:prstGeom>
          <a:noFill/>
          <a:ln w="28575">
            <a:solidFill>
              <a:srgbClr val="008EDB"/>
            </a:solidFill>
          </a:ln>
        </p:spPr>
        <p:txBody>
          <a:bodyPr wrap="square" rtlCol="0" anchor="ctr">
            <a:noAutofit/>
          </a:bodyPr>
          <a:lstStyle/>
          <a:p>
            <a:pPr algn="ctr"/>
            <a:r>
              <a:rPr lang="en-US"/>
              <a:t>Food-based</a:t>
            </a:r>
          </a:p>
        </p:txBody>
      </p:sp>
      <p:cxnSp>
        <p:nvCxnSpPr>
          <p:cNvPr id="21" name="Straight Connector 20">
            <a:extLst>
              <a:ext uri="{FF2B5EF4-FFF2-40B4-BE49-F238E27FC236}">
                <a16:creationId xmlns:a16="http://schemas.microsoft.com/office/drawing/2014/main" id="{997344CF-7AC1-4C2E-81A0-3F0FE16BDEF5}"/>
              </a:ext>
            </a:extLst>
          </p:cNvPr>
          <p:cNvCxnSpPr>
            <a:cxnSpLocks/>
          </p:cNvCxnSpPr>
          <p:nvPr/>
        </p:nvCxnSpPr>
        <p:spPr>
          <a:xfrm>
            <a:off x="3974417" y="1309633"/>
            <a:ext cx="0" cy="857749"/>
          </a:xfrm>
          <a:prstGeom prst="line">
            <a:avLst/>
          </a:prstGeom>
          <a:ln w="28575">
            <a:solidFill>
              <a:srgbClr val="008ED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F59233-E264-49D8-9ECF-8DC511117574}"/>
              </a:ext>
            </a:extLst>
          </p:cNvPr>
          <p:cNvSpPr txBox="1"/>
          <p:nvPr/>
        </p:nvSpPr>
        <p:spPr>
          <a:xfrm>
            <a:off x="1267560" y="1764597"/>
            <a:ext cx="662730" cy="355025"/>
          </a:xfrm>
          <a:prstGeom prst="rect">
            <a:avLst/>
          </a:prstGeom>
          <a:noFill/>
        </p:spPr>
        <p:txBody>
          <a:bodyPr wrap="square" rtlCol="0">
            <a:noAutofit/>
          </a:bodyPr>
          <a:lstStyle/>
          <a:p>
            <a:r>
              <a:rPr lang="en-US" b="1">
                <a:solidFill>
                  <a:srgbClr val="00B050"/>
                </a:solidFill>
              </a:rPr>
              <a:t>1980</a:t>
            </a:r>
          </a:p>
        </p:txBody>
      </p:sp>
      <p:sp>
        <p:nvSpPr>
          <p:cNvPr id="23" name="TextBox 22">
            <a:extLst>
              <a:ext uri="{FF2B5EF4-FFF2-40B4-BE49-F238E27FC236}">
                <a16:creationId xmlns:a16="http://schemas.microsoft.com/office/drawing/2014/main" id="{7ED5EDE8-063A-4BCA-B754-7692DF7B9C21}"/>
              </a:ext>
            </a:extLst>
          </p:cNvPr>
          <p:cNvSpPr txBox="1"/>
          <p:nvPr/>
        </p:nvSpPr>
        <p:spPr>
          <a:xfrm>
            <a:off x="3974417" y="1764597"/>
            <a:ext cx="662730" cy="355025"/>
          </a:xfrm>
          <a:prstGeom prst="rect">
            <a:avLst/>
          </a:prstGeom>
          <a:noFill/>
        </p:spPr>
        <p:txBody>
          <a:bodyPr wrap="square" rtlCol="0">
            <a:noAutofit/>
          </a:bodyPr>
          <a:lstStyle/>
          <a:p>
            <a:r>
              <a:rPr lang="en-US" b="1">
                <a:solidFill>
                  <a:srgbClr val="00B050"/>
                </a:solidFill>
              </a:rPr>
              <a:t>2000</a:t>
            </a:r>
          </a:p>
        </p:txBody>
      </p:sp>
      <p:sp>
        <p:nvSpPr>
          <p:cNvPr id="24" name="TextBox 23">
            <a:extLst>
              <a:ext uri="{FF2B5EF4-FFF2-40B4-BE49-F238E27FC236}">
                <a16:creationId xmlns:a16="http://schemas.microsoft.com/office/drawing/2014/main" id="{DC4C6E04-1A96-418F-8088-512B1B219BD6}"/>
              </a:ext>
            </a:extLst>
          </p:cNvPr>
          <p:cNvSpPr txBox="1"/>
          <p:nvPr/>
        </p:nvSpPr>
        <p:spPr>
          <a:xfrm>
            <a:off x="6053347" y="1758863"/>
            <a:ext cx="662730" cy="355025"/>
          </a:xfrm>
          <a:prstGeom prst="rect">
            <a:avLst/>
          </a:prstGeom>
          <a:noFill/>
        </p:spPr>
        <p:txBody>
          <a:bodyPr wrap="square" rtlCol="0">
            <a:noAutofit/>
          </a:bodyPr>
          <a:lstStyle/>
          <a:p>
            <a:r>
              <a:rPr lang="en-US" b="1">
                <a:solidFill>
                  <a:srgbClr val="00B050"/>
                </a:solidFill>
              </a:rPr>
              <a:t>2015</a:t>
            </a:r>
          </a:p>
        </p:txBody>
      </p:sp>
      <p:sp>
        <p:nvSpPr>
          <p:cNvPr id="25" name="TextBox 24">
            <a:extLst>
              <a:ext uri="{FF2B5EF4-FFF2-40B4-BE49-F238E27FC236}">
                <a16:creationId xmlns:a16="http://schemas.microsoft.com/office/drawing/2014/main" id="{236C0968-5516-4BCB-8458-426AA1B9FE5E}"/>
              </a:ext>
            </a:extLst>
          </p:cNvPr>
          <p:cNvSpPr txBox="1"/>
          <p:nvPr/>
        </p:nvSpPr>
        <p:spPr>
          <a:xfrm>
            <a:off x="8175812" y="1745755"/>
            <a:ext cx="662730" cy="355025"/>
          </a:xfrm>
          <a:prstGeom prst="rect">
            <a:avLst/>
          </a:prstGeom>
          <a:noFill/>
        </p:spPr>
        <p:txBody>
          <a:bodyPr wrap="square" rtlCol="0">
            <a:noAutofit/>
          </a:bodyPr>
          <a:lstStyle/>
          <a:p>
            <a:r>
              <a:rPr lang="en-US" b="1">
                <a:solidFill>
                  <a:srgbClr val="00B050"/>
                </a:solidFill>
              </a:rPr>
              <a:t>2025</a:t>
            </a:r>
          </a:p>
        </p:txBody>
      </p:sp>
      <p:sp>
        <p:nvSpPr>
          <p:cNvPr id="8" name="Arrow: Right 7">
            <a:extLst>
              <a:ext uri="{FF2B5EF4-FFF2-40B4-BE49-F238E27FC236}">
                <a16:creationId xmlns:a16="http://schemas.microsoft.com/office/drawing/2014/main" id="{97A9E198-4689-45CD-93EA-6AEC84799CA5}"/>
              </a:ext>
            </a:extLst>
          </p:cNvPr>
          <p:cNvSpPr/>
          <p:nvPr/>
        </p:nvSpPr>
        <p:spPr>
          <a:xfrm>
            <a:off x="8838542" y="1809698"/>
            <a:ext cx="1134587" cy="22713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6A852C-DF49-B361-B7F9-D77C06449F5C}"/>
              </a:ext>
            </a:extLst>
          </p:cNvPr>
          <p:cNvSpPr txBox="1"/>
          <p:nvPr/>
        </p:nvSpPr>
        <p:spPr>
          <a:xfrm>
            <a:off x="-54864" y="5555108"/>
            <a:ext cx="11649457" cy="1077218"/>
          </a:xfrm>
          <a:prstGeom prst="rect">
            <a:avLst/>
          </a:prstGeom>
          <a:solidFill>
            <a:schemeClr val="accent3"/>
          </a:solidFill>
        </p:spPr>
        <p:txBody>
          <a:bodyPr wrap="square">
            <a:spAutoFit/>
          </a:bodyPr>
          <a:lstStyle/>
          <a:p>
            <a:pPr algn="ctr"/>
            <a:r>
              <a:rPr lang="en-US" dirty="0">
                <a:solidFill>
                  <a:schemeClr val="bg1"/>
                </a:solidFill>
              </a:rPr>
              <a:t>What is the relationship between consumption of dietary patterns with varying amounts of ultra-processed foods and growth, size, body composition, risk of overweight and obesity, and weight loss and maintenance?</a:t>
            </a:r>
          </a:p>
          <a:p>
            <a:pPr algn="ctr"/>
            <a:r>
              <a:rPr lang="en-US" sz="2800" b="1" dirty="0">
                <a:solidFill>
                  <a:schemeClr val="bg1"/>
                </a:solidFill>
                <a:latin typeface="+mj-lt"/>
              </a:rPr>
              <a:t>LIMITED EVIDENCE</a:t>
            </a:r>
          </a:p>
        </p:txBody>
      </p:sp>
    </p:spTree>
    <p:extLst>
      <p:ext uri="{BB962C8B-B14F-4D97-AF65-F5344CB8AC3E}">
        <p14:creationId xmlns:p14="http://schemas.microsoft.com/office/powerpoint/2010/main" val="180671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6EF667-A5D8-717C-CB99-30E0ED600374}"/>
              </a:ext>
            </a:extLst>
          </p:cNvPr>
          <p:cNvSpPr/>
          <p:nvPr/>
        </p:nvSpPr>
        <p:spPr>
          <a:xfrm>
            <a:off x="0" y="4134237"/>
            <a:ext cx="11590370" cy="127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5ADD3D-D5EE-F630-511C-6EF3BF606C5A}"/>
              </a:ext>
            </a:extLst>
          </p:cNvPr>
          <p:cNvSpPr/>
          <p:nvPr/>
        </p:nvSpPr>
        <p:spPr>
          <a:xfrm>
            <a:off x="0" y="5428452"/>
            <a:ext cx="11590370" cy="127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F3D7EC-453C-2D6B-8CC0-4B20E4EB1570}"/>
              </a:ext>
            </a:extLst>
          </p:cNvPr>
          <p:cNvSpPr/>
          <p:nvPr/>
        </p:nvSpPr>
        <p:spPr>
          <a:xfrm>
            <a:off x="0" y="2840022"/>
            <a:ext cx="11590370" cy="127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D39CBC-AE83-86AF-B7A1-A52A8080E776}"/>
              </a:ext>
            </a:extLst>
          </p:cNvPr>
          <p:cNvSpPr/>
          <p:nvPr/>
        </p:nvSpPr>
        <p:spPr>
          <a:xfrm>
            <a:off x="0" y="1545807"/>
            <a:ext cx="11590370" cy="127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662F75-102C-DE21-2F4F-25F0824DACF7}"/>
              </a:ext>
            </a:extLst>
          </p:cNvPr>
          <p:cNvSpPr>
            <a:spLocks noGrp="1"/>
          </p:cNvSpPr>
          <p:nvPr>
            <p:ph type="title"/>
          </p:nvPr>
        </p:nvSpPr>
        <p:spPr/>
        <p:txBody>
          <a:bodyPr/>
          <a:lstStyle/>
          <a:p>
            <a:r>
              <a:rPr lang="en-US" dirty="0"/>
              <a:t>Differing opinions globally on including ultra-processing in dietary guidance: FOR</a:t>
            </a:r>
          </a:p>
        </p:txBody>
      </p:sp>
      <p:pic>
        <p:nvPicPr>
          <p:cNvPr id="13" name="Picture 12">
            <a:extLst>
              <a:ext uri="{FF2B5EF4-FFF2-40B4-BE49-F238E27FC236}">
                <a16:creationId xmlns:a16="http://schemas.microsoft.com/office/drawing/2014/main" id="{2C514498-0772-3CE2-118E-69BE965AE48A}"/>
              </a:ext>
            </a:extLst>
          </p:cNvPr>
          <p:cNvPicPr>
            <a:picLocks noChangeAspect="1"/>
          </p:cNvPicPr>
          <p:nvPr/>
        </p:nvPicPr>
        <p:blipFill>
          <a:blip r:embed="rId3"/>
          <a:stretch>
            <a:fillRect/>
          </a:stretch>
        </p:blipFill>
        <p:spPr>
          <a:xfrm>
            <a:off x="638206" y="1816316"/>
            <a:ext cx="2600670" cy="643855"/>
          </a:xfrm>
          <a:prstGeom prst="rect">
            <a:avLst/>
          </a:prstGeom>
        </p:spPr>
      </p:pic>
      <p:sp>
        <p:nvSpPr>
          <p:cNvPr id="14" name="TextBox 13">
            <a:extLst>
              <a:ext uri="{FF2B5EF4-FFF2-40B4-BE49-F238E27FC236}">
                <a16:creationId xmlns:a16="http://schemas.microsoft.com/office/drawing/2014/main" id="{4B5A6E55-2600-0935-39DE-AF3245BD1F90}"/>
              </a:ext>
            </a:extLst>
          </p:cNvPr>
          <p:cNvSpPr txBox="1"/>
          <p:nvPr/>
        </p:nvSpPr>
        <p:spPr>
          <a:xfrm>
            <a:off x="3437484" y="1703105"/>
            <a:ext cx="7080069" cy="992198"/>
          </a:xfrm>
          <a:prstGeom prst="rect">
            <a:avLst/>
          </a:prstGeom>
          <a:noFill/>
        </p:spPr>
        <p:txBody>
          <a:bodyPr wrap="square" rtlCol="0">
            <a:noAutofit/>
          </a:bodyPr>
          <a:lstStyle/>
          <a:p>
            <a:pPr algn="l"/>
            <a:r>
              <a:rPr lang="en-US" i="1" dirty="0"/>
              <a:t>Avoid ultra-processed foods. [They] are nutritionally unbalanced…Their means of production, distribution, marketing, and consumption damage culture, social life, and the environment. (2014)</a:t>
            </a:r>
          </a:p>
        </p:txBody>
      </p:sp>
      <p:sp>
        <p:nvSpPr>
          <p:cNvPr id="17" name="TextBox 16">
            <a:extLst>
              <a:ext uri="{FF2B5EF4-FFF2-40B4-BE49-F238E27FC236}">
                <a16:creationId xmlns:a16="http://schemas.microsoft.com/office/drawing/2014/main" id="{7639391E-7B2C-9818-E037-36581246753D}"/>
              </a:ext>
            </a:extLst>
          </p:cNvPr>
          <p:cNvSpPr txBox="1"/>
          <p:nvPr/>
        </p:nvSpPr>
        <p:spPr>
          <a:xfrm>
            <a:off x="1912654" y="5881798"/>
            <a:ext cx="6282545" cy="369332"/>
          </a:xfrm>
          <a:prstGeom prst="rect">
            <a:avLst/>
          </a:prstGeom>
          <a:noFill/>
        </p:spPr>
        <p:txBody>
          <a:bodyPr wrap="square">
            <a:spAutoFit/>
          </a:bodyPr>
          <a:lstStyle/>
          <a:p>
            <a:r>
              <a:rPr lang="en-US" i="1" dirty="0"/>
              <a:t>Avoid ultra-processed products with ‘HIGH IN’ labelling. (2022)</a:t>
            </a:r>
          </a:p>
        </p:txBody>
      </p:sp>
      <p:pic>
        <p:nvPicPr>
          <p:cNvPr id="18" name="Picture 17">
            <a:extLst>
              <a:ext uri="{FF2B5EF4-FFF2-40B4-BE49-F238E27FC236}">
                <a16:creationId xmlns:a16="http://schemas.microsoft.com/office/drawing/2014/main" id="{ED6EC06C-8245-A3CD-A937-F1E1F3FED77D}"/>
              </a:ext>
            </a:extLst>
          </p:cNvPr>
          <p:cNvPicPr>
            <a:picLocks noChangeAspect="1"/>
          </p:cNvPicPr>
          <p:nvPr/>
        </p:nvPicPr>
        <p:blipFill>
          <a:blip r:embed="rId4"/>
          <a:stretch>
            <a:fillRect/>
          </a:stretch>
        </p:blipFill>
        <p:spPr>
          <a:xfrm>
            <a:off x="8195199" y="5601485"/>
            <a:ext cx="1804580" cy="936554"/>
          </a:xfrm>
          <a:prstGeom prst="rect">
            <a:avLst/>
          </a:prstGeom>
        </p:spPr>
      </p:pic>
      <p:sp>
        <p:nvSpPr>
          <p:cNvPr id="20" name="TextBox 19">
            <a:extLst>
              <a:ext uri="{FF2B5EF4-FFF2-40B4-BE49-F238E27FC236}">
                <a16:creationId xmlns:a16="http://schemas.microsoft.com/office/drawing/2014/main" id="{D15A00A0-ED80-5578-D526-73AA88240072}"/>
              </a:ext>
            </a:extLst>
          </p:cNvPr>
          <p:cNvSpPr txBox="1"/>
          <p:nvPr/>
        </p:nvSpPr>
        <p:spPr>
          <a:xfrm>
            <a:off x="2943098" y="4306345"/>
            <a:ext cx="6100354" cy="923330"/>
          </a:xfrm>
          <a:prstGeom prst="rect">
            <a:avLst/>
          </a:prstGeom>
          <a:noFill/>
        </p:spPr>
        <p:txBody>
          <a:bodyPr wrap="square">
            <a:spAutoFit/>
          </a:bodyPr>
          <a:lstStyle/>
          <a:p>
            <a:r>
              <a:rPr lang="en-US" i="1" dirty="0"/>
              <a:t>Homemade meals with fresh or natural foods are preferred. They are healthier and cheaper. Avoid consumption of ultra-processed foods… (2020)</a:t>
            </a:r>
          </a:p>
        </p:txBody>
      </p:sp>
      <p:pic>
        <p:nvPicPr>
          <p:cNvPr id="22" name="Picture 21">
            <a:extLst>
              <a:ext uri="{FF2B5EF4-FFF2-40B4-BE49-F238E27FC236}">
                <a16:creationId xmlns:a16="http://schemas.microsoft.com/office/drawing/2014/main" id="{764332A5-E142-E7C2-EB04-2A6981EC5DC2}"/>
              </a:ext>
            </a:extLst>
          </p:cNvPr>
          <p:cNvPicPr>
            <a:picLocks noChangeAspect="1"/>
          </p:cNvPicPr>
          <p:nvPr/>
        </p:nvPicPr>
        <p:blipFill rotWithShape="1">
          <a:blip r:embed="rId5"/>
          <a:srcRect r="60268" b="67545"/>
          <a:stretch/>
        </p:blipFill>
        <p:spPr>
          <a:xfrm>
            <a:off x="544974" y="4336593"/>
            <a:ext cx="2089336" cy="785301"/>
          </a:xfrm>
          <a:prstGeom prst="rect">
            <a:avLst/>
          </a:prstGeom>
        </p:spPr>
      </p:pic>
      <p:sp>
        <p:nvSpPr>
          <p:cNvPr id="24" name="TextBox 23">
            <a:extLst>
              <a:ext uri="{FF2B5EF4-FFF2-40B4-BE49-F238E27FC236}">
                <a16:creationId xmlns:a16="http://schemas.microsoft.com/office/drawing/2014/main" id="{BC89D0FF-1779-527B-637E-13E1E9086CFE}"/>
              </a:ext>
            </a:extLst>
          </p:cNvPr>
          <p:cNvSpPr txBox="1"/>
          <p:nvPr/>
        </p:nvSpPr>
        <p:spPr>
          <a:xfrm>
            <a:off x="2451190" y="3180745"/>
            <a:ext cx="6100354" cy="646331"/>
          </a:xfrm>
          <a:prstGeom prst="rect">
            <a:avLst/>
          </a:prstGeom>
          <a:noFill/>
        </p:spPr>
        <p:txBody>
          <a:bodyPr wrap="square">
            <a:spAutoFit/>
          </a:bodyPr>
          <a:lstStyle/>
          <a:p>
            <a:r>
              <a:rPr lang="en-US" i="1" dirty="0"/>
              <a:t>Base your diet on natural foods and avoid the consumption of ultra-processed products. (2016)</a:t>
            </a:r>
          </a:p>
        </p:txBody>
      </p:sp>
      <p:pic>
        <p:nvPicPr>
          <p:cNvPr id="25" name="Picture 24">
            <a:extLst>
              <a:ext uri="{FF2B5EF4-FFF2-40B4-BE49-F238E27FC236}">
                <a16:creationId xmlns:a16="http://schemas.microsoft.com/office/drawing/2014/main" id="{5CFAF041-8CBD-C4F1-7D36-40EDBFB1FF1C}"/>
              </a:ext>
            </a:extLst>
          </p:cNvPr>
          <p:cNvPicPr>
            <a:picLocks noChangeAspect="1"/>
          </p:cNvPicPr>
          <p:nvPr/>
        </p:nvPicPr>
        <p:blipFill>
          <a:blip r:embed="rId6"/>
          <a:stretch>
            <a:fillRect/>
          </a:stretch>
        </p:blipFill>
        <p:spPr>
          <a:xfrm>
            <a:off x="8632099" y="3027695"/>
            <a:ext cx="1844041" cy="896409"/>
          </a:xfrm>
          <a:prstGeom prst="rect">
            <a:avLst/>
          </a:prstGeom>
        </p:spPr>
      </p:pic>
      <p:sp>
        <p:nvSpPr>
          <p:cNvPr id="26" name="TextBox 25">
            <a:extLst>
              <a:ext uri="{FF2B5EF4-FFF2-40B4-BE49-F238E27FC236}">
                <a16:creationId xmlns:a16="http://schemas.microsoft.com/office/drawing/2014/main" id="{7104AB57-B1E4-2C2F-9BD8-3C40F4CDC20B}"/>
              </a:ext>
            </a:extLst>
          </p:cNvPr>
          <p:cNvSpPr txBox="1"/>
          <p:nvPr/>
        </p:nvSpPr>
        <p:spPr>
          <a:xfrm>
            <a:off x="9820956" y="3655279"/>
            <a:ext cx="735739" cy="276999"/>
          </a:xfrm>
          <a:prstGeom prst="rect">
            <a:avLst/>
          </a:prstGeom>
          <a:noFill/>
        </p:spPr>
        <p:txBody>
          <a:bodyPr wrap="square">
            <a:spAutoFit/>
          </a:bodyPr>
          <a:lstStyle/>
          <a:p>
            <a:pPr algn="ctr"/>
            <a:r>
              <a:rPr lang="en-US" sz="1200" dirty="0"/>
              <a:t>Uruguay</a:t>
            </a:r>
          </a:p>
        </p:txBody>
      </p:sp>
    </p:spTree>
    <p:extLst>
      <p:ext uri="{BB962C8B-B14F-4D97-AF65-F5344CB8AC3E}">
        <p14:creationId xmlns:p14="http://schemas.microsoft.com/office/powerpoint/2010/main" val="99776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E2E061-A714-6E97-72E7-CA44F81C0CAB}"/>
              </a:ext>
            </a:extLst>
          </p:cNvPr>
          <p:cNvSpPr/>
          <p:nvPr/>
        </p:nvSpPr>
        <p:spPr>
          <a:xfrm>
            <a:off x="0" y="5028699"/>
            <a:ext cx="11590370" cy="1704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0F17C7-BBD6-7933-EBB8-60C9E18FD4D0}"/>
              </a:ext>
            </a:extLst>
          </p:cNvPr>
          <p:cNvSpPr/>
          <p:nvPr/>
        </p:nvSpPr>
        <p:spPr>
          <a:xfrm>
            <a:off x="0" y="3286116"/>
            <a:ext cx="11590370" cy="1704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469553-856F-561A-447E-C12E85AEE655}"/>
              </a:ext>
            </a:extLst>
          </p:cNvPr>
          <p:cNvSpPr/>
          <p:nvPr/>
        </p:nvSpPr>
        <p:spPr>
          <a:xfrm>
            <a:off x="0" y="1545806"/>
            <a:ext cx="11590370" cy="1699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lag with a cross with Great Britain in the background&#10;&#10;Description automatically generated">
            <a:extLst>
              <a:ext uri="{FF2B5EF4-FFF2-40B4-BE49-F238E27FC236}">
                <a16:creationId xmlns:a16="http://schemas.microsoft.com/office/drawing/2014/main" id="{68FFDF89-109E-CB34-86CF-598F79EC8C2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538472" y="1817922"/>
            <a:ext cx="996955" cy="498478"/>
          </a:xfrm>
        </p:spPr>
      </p:pic>
      <p:sp>
        <p:nvSpPr>
          <p:cNvPr id="3" name="Title 2">
            <a:extLst>
              <a:ext uri="{FF2B5EF4-FFF2-40B4-BE49-F238E27FC236}">
                <a16:creationId xmlns:a16="http://schemas.microsoft.com/office/drawing/2014/main" id="{AB662F75-102C-DE21-2F4F-25F0824DACF7}"/>
              </a:ext>
            </a:extLst>
          </p:cNvPr>
          <p:cNvSpPr>
            <a:spLocks noGrp="1"/>
          </p:cNvSpPr>
          <p:nvPr>
            <p:ph type="title"/>
          </p:nvPr>
        </p:nvSpPr>
        <p:spPr/>
        <p:txBody>
          <a:bodyPr/>
          <a:lstStyle/>
          <a:p>
            <a:r>
              <a:rPr lang="en-US" dirty="0"/>
              <a:t>Differing opinions globally on including ultra-processing in dietary guidance: AGAINST</a:t>
            </a:r>
          </a:p>
        </p:txBody>
      </p:sp>
      <p:pic>
        <p:nvPicPr>
          <p:cNvPr id="1026" name="Picture 2" descr="AESAN aesanagenciaalimentacion – FEDEPESCA">
            <a:extLst>
              <a:ext uri="{FF2B5EF4-FFF2-40B4-BE49-F238E27FC236}">
                <a16:creationId xmlns:a16="http://schemas.microsoft.com/office/drawing/2014/main" id="{9643F195-79F8-6FA0-0884-F61F20988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6743" y="3613044"/>
            <a:ext cx="3352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F61A4E9-D467-2682-E3BE-C88D229CA86D}"/>
              </a:ext>
            </a:extLst>
          </p:cNvPr>
          <p:cNvPicPr>
            <a:picLocks noChangeAspect="1"/>
          </p:cNvPicPr>
          <p:nvPr/>
        </p:nvPicPr>
        <p:blipFill>
          <a:blip r:embed="rId6"/>
          <a:stretch>
            <a:fillRect/>
          </a:stretch>
        </p:blipFill>
        <p:spPr>
          <a:xfrm>
            <a:off x="1817374" y="5293049"/>
            <a:ext cx="2257816" cy="1081375"/>
          </a:xfrm>
          <a:prstGeom prst="rect">
            <a:avLst/>
          </a:prstGeom>
        </p:spPr>
      </p:pic>
      <p:sp>
        <p:nvSpPr>
          <p:cNvPr id="9" name="TextBox 8">
            <a:extLst>
              <a:ext uri="{FF2B5EF4-FFF2-40B4-BE49-F238E27FC236}">
                <a16:creationId xmlns:a16="http://schemas.microsoft.com/office/drawing/2014/main" id="{E62DB4BA-E823-C1B5-3AFA-0F91E2B07E43}"/>
              </a:ext>
            </a:extLst>
          </p:cNvPr>
          <p:cNvSpPr txBox="1"/>
          <p:nvPr/>
        </p:nvSpPr>
        <p:spPr>
          <a:xfrm>
            <a:off x="4316403" y="5363473"/>
            <a:ext cx="5068389" cy="940526"/>
          </a:xfrm>
          <a:prstGeom prst="rect">
            <a:avLst/>
          </a:prstGeom>
          <a:noFill/>
        </p:spPr>
        <p:txBody>
          <a:bodyPr wrap="square" rtlCol="0">
            <a:noAutofit/>
          </a:bodyPr>
          <a:lstStyle/>
          <a:p>
            <a:pPr algn="l"/>
            <a:r>
              <a:rPr lang="en-US" i="1" dirty="0"/>
              <a:t>…categorization of foods as ultra-processed foods does not add to the already existing food classifications and recommendations...(2023)</a:t>
            </a:r>
          </a:p>
        </p:txBody>
      </p:sp>
      <p:pic>
        <p:nvPicPr>
          <p:cNvPr id="4" name="Picture 3">
            <a:extLst>
              <a:ext uri="{FF2B5EF4-FFF2-40B4-BE49-F238E27FC236}">
                <a16:creationId xmlns:a16="http://schemas.microsoft.com/office/drawing/2014/main" id="{B2F58BDE-F323-C817-86AF-E49ECED73F8C}"/>
              </a:ext>
            </a:extLst>
          </p:cNvPr>
          <p:cNvPicPr>
            <a:picLocks noChangeAspect="1"/>
          </p:cNvPicPr>
          <p:nvPr/>
        </p:nvPicPr>
        <p:blipFill>
          <a:blip r:embed="rId7"/>
          <a:stretch>
            <a:fillRect/>
          </a:stretch>
        </p:blipFill>
        <p:spPr>
          <a:xfrm>
            <a:off x="1506596" y="2316400"/>
            <a:ext cx="1688386" cy="752433"/>
          </a:xfrm>
          <a:prstGeom prst="rect">
            <a:avLst/>
          </a:prstGeom>
        </p:spPr>
      </p:pic>
      <p:sp>
        <p:nvSpPr>
          <p:cNvPr id="6" name="TextBox 5">
            <a:extLst>
              <a:ext uri="{FF2B5EF4-FFF2-40B4-BE49-F238E27FC236}">
                <a16:creationId xmlns:a16="http://schemas.microsoft.com/office/drawing/2014/main" id="{787D68D3-2679-B968-73CE-23BD29A7A568}"/>
              </a:ext>
            </a:extLst>
          </p:cNvPr>
          <p:cNvSpPr txBox="1"/>
          <p:nvPr/>
        </p:nvSpPr>
        <p:spPr>
          <a:xfrm>
            <a:off x="3460126" y="1796105"/>
            <a:ext cx="7080069" cy="1193074"/>
          </a:xfrm>
          <a:prstGeom prst="rect">
            <a:avLst/>
          </a:prstGeom>
          <a:noFill/>
        </p:spPr>
        <p:txBody>
          <a:bodyPr wrap="square" rtlCol="0">
            <a:noAutofit/>
          </a:bodyPr>
          <a:lstStyle/>
          <a:p>
            <a:pPr algn="l"/>
            <a:r>
              <a:rPr lang="en-US" i="1" dirty="0"/>
              <a:t>It is unclear to what extent observed associations between (ultra-) processed foods and adverse health outcomes are explained by established nutritional relationships between nutritional factors and health outcomes…(2023)</a:t>
            </a:r>
          </a:p>
        </p:txBody>
      </p:sp>
      <p:sp>
        <p:nvSpPr>
          <p:cNvPr id="7" name="TextBox 6">
            <a:extLst>
              <a:ext uri="{FF2B5EF4-FFF2-40B4-BE49-F238E27FC236}">
                <a16:creationId xmlns:a16="http://schemas.microsoft.com/office/drawing/2014/main" id="{F5CD851B-3A8F-D59E-4E62-2A2C4350CB53}"/>
              </a:ext>
            </a:extLst>
          </p:cNvPr>
          <p:cNvSpPr txBox="1"/>
          <p:nvPr/>
        </p:nvSpPr>
        <p:spPr>
          <a:xfrm>
            <a:off x="601630" y="3630113"/>
            <a:ext cx="7080069" cy="1081375"/>
          </a:xfrm>
          <a:prstGeom prst="rect">
            <a:avLst/>
          </a:prstGeom>
          <a:noFill/>
        </p:spPr>
        <p:txBody>
          <a:bodyPr wrap="square" rtlCol="0">
            <a:noAutofit/>
          </a:bodyPr>
          <a:lstStyle/>
          <a:p>
            <a:pPr algn="l"/>
            <a:r>
              <a:rPr lang="en-US" i="1" dirty="0"/>
              <a:t>…not to associate the term ultra-processed with foods of poor nutritional quality as this does not depend solely on the intensity or complexity of processing but the final composition of the food itself. (2020)</a:t>
            </a:r>
          </a:p>
        </p:txBody>
      </p:sp>
    </p:spTree>
    <p:extLst>
      <p:ext uri="{BB962C8B-B14F-4D97-AF65-F5344CB8AC3E}">
        <p14:creationId xmlns:p14="http://schemas.microsoft.com/office/powerpoint/2010/main" val="198283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BE7B4E-179E-82AA-E80B-D3753A336BC3}"/>
              </a:ext>
            </a:extLst>
          </p:cNvPr>
          <p:cNvPicPr>
            <a:picLocks noChangeAspect="1"/>
          </p:cNvPicPr>
          <p:nvPr/>
        </p:nvPicPr>
        <p:blipFill>
          <a:blip r:embed="rId3"/>
          <a:stretch>
            <a:fillRect/>
          </a:stretch>
        </p:blipFill>
        <p:spPr>
          <a:xfrm>
            <a:off x="1742000" y="1297281"/>
            <a:ext cx="1879953" cy="990877"/>
          </a:xfrm>
          <a:prstGeom prst="rect">
            <a:avLst/>
          </a:prstGeom>
        </p:spPr>
      </p:pic>
      <p:pic>
        <p:nvPicPr>
          <p:cNvPr id="1026" name="Picture 2" descr="Ca f)aulina &#10;c 290; &#10;Calories &#10;Total Fat &#10;Saturated Fat &#10;Sodium mg &#10;110 &#10;5.3 &#10;3.3 &#10;293 &#10;Ca (PaulinaR• &#10;245 &#10;22 &#10;14 &#10;257 ">
            <a:extLst>
              <a:ext uri="{FF2B5EF4-FFF2-40B4-BE49-F238E27FC236}">
                <a16:creationId xmlns:a16="http://schemas.microsoft.com/office/drawing/2014/main" id="{1D4EFD23-3107-03E5-D055-E0C6D9BC8A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51" t="6258" r="1388" b="1633"/>
          <a:stretch/>
        </p:blipFill>
        <p:spPr bwMode="auto">
          <a:xfrm>
            <a:off x="1741999" y="2421039"/>
            <a:ext cx="4231679" cy="37157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AEAD945-78B7-A3C6-9433-AD77C0B91088}"/>
              </a:ext>
            </a:extLst>
          </p:cNvPr>
          <p:cNvSpPr/>
          <p:nvPr/>
        </p:nvSpPr>
        <p:spPr>
          <a:xfrm>
            <a:off x="900951" y="6463944"/>
            <a:ext cx="1782147" cy="246221"/>
          </a:xfrm>
          <a:prstGeom prst="rect">
            <a:avLst/>
          </a:prstGeom>
        </p:spPr>
        <p:txBody>
          <a:bodyPr wrap="square">
            <a:spAutoFit/>
          </a:bodyPr>
          <a:lstStyle/>
          <a:p>
            <a:r>
              <a:rPr lang="en-US" sz="1000" dirty="0">
                <a:cs typeface="Arial" panose="020B0604020202020204" pitchFamily="34" charset="0"/>
              </a:rPr>
              <a:t>Adapted from S. </a:t>
            </a:r>
            <a:r>
              <a:rPr lang="en-US" sz="1000" dirty="0" err="1">
                <a:cs typeface="Arial" panose="020B0604020202020204" pitchFamily="34" charset="0"/>
              </a:rPr>
              <a:t>Socolowsky</a:t>
            </a:r>
            <a:endParaRPr lang="en-US" sz="1000" dirty="0">
              <a:cs typeface="Arial" panose="020B0604020202020204" pitchFamily="34" charset="0"/>
            </a:endParaRPr>
          </a:p>
        </p:txBody>
      </p:sp>
      <p:pic>
        <p:nvPicPr>
          <p:cNvPr id="14" name="Picture 13" descr="A blue and white flag with a sun on it&#10;&#10;Description automatically generated">
            <a:extLst>
              <a:ext uri="{FF2B5EF4-FFF2-40B4-BE49-F238E27FC236}">
                <a16:creationId xmlns:a16="http://schemas.microsoft.com/office/drawing/2014/main" id="{49F7351D-FA19-FB4E-197D-683BEABDD24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9595" y="1202273"/>
            <a:ext cx="885669" cy="590446"/>
          </a:xfrm>
          <a:prstGeom prst="rect">
            <a:avLst/>
          </a:prstGeom>
          <a:ln>
            <a:solidFill>
              <a:schemeClr val="tx2"/>
            </a:solidFill>
          </a:ln>
        </p:spPr>
      </p:pic>
      <p:sp>
        <p:nvSpPr>
          <p:cNvPr id="17" name="Title 16">
            <a:extLst>
              <a:ext uri="{FF2B5EF4-FFF2-40B4-BE49-F238E27FC236}">
                <a16:creationId xmlns:a16="http://schemas.microsoft.com/office/drawing/2014/main" id="{5DCA5628-67D4-4376-F09B-235612E173D9}"/>
              </a:ext>
            </a:extLst>
          </p:cNvPr>
          <p:cNvSpPr>
            <a:spLocks noGrp="1"/>
          </p:cNvSpPr>
          <p:nvPr>
            <p:ph type="title"/>
          </p:nvPr>
        </p:nvSpPr>
        <p:spPr/>
        <p:txBody>
          <a:bodyPr/>
          <a:lstStyle/>
          <a:p>
            <a:r>
              <a:rPr lang="en-US" dirty="0"/>
              <a:t>Labeling, advertisements, and fiscal policies</a:t>
            </a:r>
          </a:p>
        </p:txBody>
      </p:sp>
      <p:pic>
        <p:nvPicPr>
          <p:cNvPr id="19" name="Picture 18">
            <a:extLst>
              <a:ext uri="{FF2B5EF4-FFF2-40B4-BE49-F238E27FC236}">
                <a16:creationId xmlns:a16="http://schemas.microsoft.com/office/drawing/2014/main" id="{7DAB84CD-7BEC-4B2D-BE7D-9809C181D477}"/>
              </a:ext>
            </a:extLst>
          </p:cNvPr>
          <p:cNvPicPr>
            <a:picLocks noChangeAspect="1"/>
          </p:cNvPicPr>
          <p:nvPr/>
        </p:nvPicPr>
        <p:blipFill>
          <a:blip r:embed="rId7"/>
          <a:stretch>
            <a:fillRect/>
          </a:stretch>
        </p:blipFill>
        <p:spPr>
          <a:xfrm>
            <a:off x="312177" y="2204875"/>
            <a:ext cx="1120507" cy="3931920"/>
          </a:xfrm>
          <a:prstGeom prst="rect">
            <a:avLst/>
          </a:prstGeom>
        </p:spPr>
      </p:pic>
      <p:pic>
        <p:nvPicPr>
          <p:cNvPr id="22" name="Picture 21" descr="A red white and blue flag&#10;&#10;Description automatically generated">
            <a:extLst>
              <a:ext uri="{FF2B5EF4-FFF2-40B4-BE49-F238E27FC236}">
                <a16:creationId xmlns:a16="http://schemas.microsoft.com/office/drawing/2014/main" id="{537FC7FE-8655-A0C3-F9A3-01B8FF6DFAF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51264" y="1202273"/>
            <a:ext cx="885669" cy="590907"/>
          </a:xfrm>
          <a:prstGeom prst="rect">
            <a:avLst/>
          </a:prstGeom>
          <a:ln>
            <a:solidFill>
              <a:schemeClr val="tx2"/>
            </a:solidFill>
          </a:ln>
        </p:spPr>
      </p:pic>
      <p:pic>
        <p:nvPicPr>
          <p:cNvPr id="1028" name="Picture 4" descr="Labeling Regulations - Global Food Research Program">
            <a:extLst>
              <a:ext uri="{FF2B5EF4-FFF2-40B4-BE49-F238E27FC236}">
                <a16:creationId xmlns:a16="http://schemas.microsoft.com/office/drawing/2014/main" id="{0C5B2F69-9683-3D12-77A6-21D3569C7D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8737" y="2288158"/>
            <a:ext cx="4362838" cy="28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3C8C4-9F49-A5C5-D9F5-0A00617EFA41}"/>
              </a:ext>
            </a:extLst>
          </p:cNvPr>
          <p:cNvSpPr>
            <a:spLocks noGrp="1"/>
          </p:cNvSpPr>
          <p:nvPr>
            <p:ph idx="1"/>
          </p:nvPr>
        </p:nvSpPr>
        <p:spPr>
          <a:xfrm>
            <a:off x="5600734" y="1285599"/>
            <a:ext cx="5728682" cy="5160922"/>
          </a:xfrm>
          <a:solidFill>
            <a:schemeClr val="accent4"/>
          </a:solidFill>
        </p:spPr>
        <p:txBody>
          <a:bodyPr anchor="ctr"/>
          <a:lstStyle/>
          <a:p>
            <a:pPr marL="0" indent="0" algn="ctr">
              <a:buNone/>
            </a:pPr>
            <a:endParaRPr lang="en-US" b="1" dirty="0">
              <a:solidFill>
                <a:schemeClr val="bg1"/>
              </a:solidFill>
            </a:endParaRPr>
          </a:p>
        </p:txBody>
      </p:sp>
      <p:sp>
        <p:nvSpPr>
          <p:cNvPr id="3" name="Title 2">
            <a:extLst>
              <a:ext uri="{FF2B5EF4-FFF2-40B4-BE49-F238E27FC236}">
                <a16:creationId xmlns:a16="http://schemas.microsoft.com/office/drawing/2014/main" id="{03CD623A-60F9-EFA0-6129-E15B6A947129}"/>
              </a:ext>
            </a:extLst>
          </p:cNvPr>
          <p:cNvSpPr>
            <a:spLocks noGrp="1"/>
          </p:cNvSpPr>
          <p:nvPr>
            <p:ph type="title"/>
          </p:nvPr>
        </p:nvSpPr>
        <p:spPr/>
        <p:txBody>
          <a:bodyPr/>
          <a:lstStyle/>
          <a:p>
            <a:r>
              <a:rPr lang="en-US" dirty="0"/>
              <a:t>WHO &amp; IARC increase global attention to processed foods</a:t>
            </a:r>
          </a:p>
        </p:txBody>
      </p:sp>
      <p:grpSp>
        <p:nvGrpSpPr>
          <p:cNvPr id="10" name="Group 9">
            <a:extLst>
              <a:ext uri="{FF2B5EF4-FFF2-40B4-BE49-F238E27FC236}">
                <a16:creationId xmlns:a16="http://schemas.microsoft.com/office/drawing/2014/main" id="{6362A40E-6F6B-DA49-08A8-65829031DA31}"/>
              </a:ext>
            </a:extLst>
          </p:cNvPr>
          <p:cNvGrpSpPr/>
          <p:nvPr/>
        </p:nvGrpSpPr>
        <p:grpSpPr>
          <a:xfrm>
            <a:off x="230238" y="1242876"/>
            <a:ext cx="5250100" cy="4913595"/>
            <a:chOff x="5847912" y="1692623"/>
            <a:chExt cx="4733547" cy="4759276"/>
          </a:xfrm>
        </p:grpSpPr>
        <p:pic>
          <p:nvPicPr>
            <p:cNvPr id="5" name="Picture 4">
              <a:extLst>
                <a:ext uri="{FF2B5EF4-FFF2-40B4-BE49-F238E27FC236}">
                  <a16:creationId xmlns:a16="http://schemas.microsoft.com/office/drawing/2014/main" id="{13BA4D28-5933-0D60-38BF-166D572D60AA}"/>
                </a:ext>
              </a:extLst>
            </p:cNvPr>
            <p:cNvPicPr>
              <a:picLocks noChangeAspect="1"/>
            </p:cNvPicPr>
            <p:nvPr/>
          </p:nvPicPr>
          <p:blipFill rotWithShape="1">
            <a:blip r:embed="rId3"/>
            <a:srcRect l="29946" b="31064"/>
            <a:stretch/>
          </p:blipFill>
          <p:spPr>
            <a:xfrm>
              <a:off x="5847912" y="1692623"/>
              <a:ext cx="4676289" cy="2841423"/>
            </a:xfrm>
            <a:prstGeom prst="rect">
              <a:avLst/>
            </a:prstGeom>
          </p:spPr>
        </p:pic>
        <p:pic>
          <p:nvPicPr>
            <p:cNvPr id="9" name="Picture 8">
              <a:extLst>
                <a:ext uri="{FF2B5EF4-FFF2-40B4-BE49-F238E27FC236}">
                  <a16:creationId xmlns:a16="http://schemas.microsoft.com/office/drawing/2014/main" id="{7D22BEF2-0FB0-F480-7761-CB7297E20C57}"/>
                </a:ext>
              </a:extLst>
            </p:cNvPr>
            <p:cNvPicPr>
              <a:picLocks noChangeAspect="1"/>
            </p:cNvPicPr>
            <p:nvPr/>
          </p:nvPicPr>
          <p:blipFill>
            <a:blip r:embed="rId4"/>
            <a:stretch>
              <a:fillRect/>
            </a:stretch>
          </p:blipFill>
          <p:spPr>
            <a:xfrm>
              <a:off x="5847912" y="4596860"/>
              <a:ext cx="4733547" cy="1855039"/>
            </a:xfrm>
            <a:prstGeom prst="rect">
              <a:avLst/>
            </a:prstGeom>
          </p:spPr>
        </p:pic>
      </p:grpSp>
      <p:pic>
        <p:nvPicPr>
          <p:cNvPr id="12" name="Picture 11">
            <a:extLst>
              <a:ext uri="{FF2B5EF4-FFF2-40B4-BE49-F238E27FC236}">
                <a16:creationId xmlns:a16="http://schemas.microsoft.com/office/drawing/2014/main" id="{50E466FF-76E3-3C80-4374-815B7DF62950}"/>
              </a:ext>
            </a:extLst>
          </p:cNvPr>
          <p:cNvPicPr>
            <a:picLocks noChangeAspect="1"/>
          </p:cNvPicPr>
          <p:nvPr/>
        </p:nvPicPr>
        <p:blipFill>
          <a:blip r:embed="rId5"/>
          <a:stretch>
            <a:fillRect/>
          </a:stretch>
        </p:blipFill>
        <p:spPr>
          <a:xfrm>
            <a:off x="6476049" y="1280649"/>
            <a:ext cx="4051204" cy="1137404"/>
          </a:xfrm>
          <a:prstGeom prst="rect">
            <a:avLst/>
          </a:prstGeom>
        </p:spPr>
      </p:pic>
      <p:grpSp>
        <p:nvGrpSpPr>
          <p:cNvPr id="4" name="Group 3">
            <a:extLst>
              <a:ext uri="{FF2B5EF4-FFF2-40B4-BE49-F238E27FC236}">
                <a16:creationId xmlns:a16="http://schemas.microsoft.com/office/drawing/2014/main" id="{0A57CD4C-622D-3891-CB70-C0FD06AB273B}"/>
              </a:ext>
            </a:extLst>
          </p:cNvPr>
          <p:cNvGrpSpPr/>
          <p:nvPr/>
        </p:nvGrpSpPr>
        <p:grpSpPr>
          <a:xfrm>
            <a:off x="5600735" y="3766427"/>
            <a:ext cx="5840840" cy="1382450"/>
            <a:chOff x="5675555" y="4388143"/>
            <a:chExt cx="6187198" cy="1382450"/>
          </a:xfrm>
        </p:grpSpPr>
        <p:pic>
          <p:nvPicPr>
            <p:cNvPr id="14" name="Picture 13">
              <a:extLst>
                <a:ext uri="{FF2B5EF4-FFF2-40B4-BE49-F238E27FC236}">
                  <a16:creationId xmlns:a16="http://schemas.microsoft.com/office/drawing/2014/main" id="{19945321-2E06-6086-8A57-8BC1EBD52E18}"/>
                </a:ext>
              </a:extLst>
            </p:cNvPr>
            <p:cNvPicPr>
              <a:picLocks noChangeAspect="1"/>
            </p:cNvPicPr>
            <p:nvPr/>
          </p:nvPicPr>
          <p:blipFill rotWithShape="1">
            <a:blip r:embed="rId6"/>
            <a:srcRect r="15876"/>
            <a:stretch/>
          </p:blipFill>
          <p:spPr>
            <a:xfrm>
              <a:off x="5675555" y="4388143"/>
              <a:ext cx="6068388" cy="1382450"/>
            </a:xfrm>
            <a:prstGeom prst="rect">
              <a:avLst/>
            </a:prstGeom>
          </p:spPr>
        </p:pic>
        <p:sp>
          <p:nvSpPr>
            <p:cNvPr id="15" name="TextBox 14">
              <a:extLst>
                <a:ext uri="{FF2B5EF4-FFF2-40B4-BE49-F238E27FC236}">
                  <a16:creationId xmlns:a16="http://schemas.microsoft.com/office/drawing/2014/main" id="{581B7CF9-A14A-D2B6-09B9-418D98FCF3F0}"/>
                </a:ext>
              </a:extLst>
            </p:cNvPr>
            <p:cNvSpPr txBox="1"/>
            <p:nvPr/>
          </p:nvSpPr>
          <p:spPr>
            <a:xfrm>
              <a:off x="9533366" y="4388143"/>
              <a:ext cx="2329387" cy="1382450"/>
            </a:xfrm>
            <a:prstGeom prst="rect">
              <a:avLst/>
            </a:prstGeom>
            <a:noFill/>
          </p:spPr>
          <p:txBody>
            <a:bodyPr wrap="square" rtlCol="0">
              <a:noAutofit/>
            </a:bodyPr>
            <a:lstStyle/>
            <a:p>
              <a:pPr marL="285750" indent="-285750" algn="l">
                <a:buFont typeface="Arial" panose="020B0604020202020204" pitchFamily="34" charset="0"/>
                <a:buChar char="•"/>
              </a:pPr>
              <a:r>
                <a:rPr lang="en-US" sz="1400" dirty="0">
                  <a:solidFill>
                    <a:schemeClr val="tx2"/>
                  </a:solidFill>
                </a:rPr>
                <a:t>Night shift work</a:t>
              </a:r>
            </a:p>
            <a:p>
              <a:pPr marL="285750" indent="-285750" algn="l">
                <a:buFont typeface="Arial" panose="020B0604020202020204" pitchFamily="34" charset="0"/>
                <a:buChar char="•"/>
              </a:pPr>
              <a:r>
                <a:rPr lang="en-US" sz="1400" dirty="0">
                  <a:solidFill>
                    <a:schemeClr val="tx2"/>
                  </a:solidFill>
                </a:rPr>
                <a:t>Glyphosate</a:t>
              </a:r>
            </a:p>
            <a:p>
              <a:pPr marL="285750" indent="-285750" algn="l">
                <a:buFont typeface="Arial" panose="020B0604020202020204" pitchFamily="34" charset="0"/>
                <a:buChar char="•"/>
              </a:pPr>
              <a:r>
                <a:rPr lang="en-US" sz="1400" dirty="0">
                  <a:solidFill>
                    <a:schemeClr val="tx2"/>
                  </a:solidFill>
                </a:rPr>
                <a:t>Drinking hot beverages</a:t>
              </a:r>
            </a:p>
            <a:p>
              <a:pPr marL="285750" indent="-285750" algn="l">
                <a:buFont typeface="Arial" panose="020B0604020202020204" pitchFamily="34" charset="0"/>
                <a:buChar char="•"/>
              </a:pPr>
              <a:r>
                <a:rPr lang="en-US" sz="1400" dirty="0">
                  <a:solidFill>
                    <a:schemeClr val="tx2"/>
                  </a:solidFill>
                </a:rPr>
                <a:t>Pickled vegetables</a:t>
              </a:r>
            </a:p>
            <a:p>
              <a:pPr marL="285750" indent="-285750" algn="l">
                <a:buFont typeface="Arial" panose="020B0604020202020204" pitchFamily="34" charset="0"/>
                <a:buChar char="•"/>
              </a:pPr>
              <a:r>
                <a:rPr lang="en-US" sz="1400" dirty="0">
                  <a:solidFill>
                    <a:schemeClr val="tx2"/>
                  </a:solidFill>
                </a:rPr>
                <a:t>Ginkgo biloba extract</a:t>
              </a:r>
            </a:p>
            <a:p>
              <a:pPr marL="285750" indent="-285750" algn="l">
                <a:buFont typeface="Arial" panose="020B0604020202020204" pitchFamily="34" charset="0"/>
                <a:buChar char="•"/>
              </a:pPr>
              <a:r>
                <a:rPr lang="en-US" sz="1400" dirty="0">
                  <a:solidFill>
                    <a:schemeClr val="tx2"/>
                  </a:solidFill>
                </a:rPr>
                <a:t>Aspartame</a:t>
              </a:r>
            </a:p>
            <a:p>
              <a:pPr algn="l"/>
              <a:endParaRPr lang="en-US" dirty="0"/>
            </a:p>
          </p:txBody>
        </p:sp>
      </p:grpSp>
      <p:sp>
        <p:nvSpPr>
          <p:cNvPr id="6" name="TextBox 5">
            <a:extLst>
              <a:ext uri="{FF2B5EF4-FFF2-40B4-BE49-F238E27FC236}">
                <a16:creationId xmlns:a16="http://schemas.microsoft.com/office/drawing/2014/main" id="{41716EE2-6713-C3F2-921F-AA4FD13E707A}"/>
              </a:ext>
            </a:extLst>
          </p:cNvPr>
          <p:cNvSpPr txBox="1"/>
          <p:nvPr/>
        </p:nvSpPr>
        <p:spPr>
          <a:xfrm>
            <a:off x="5555015" y="3020373"/>
            <a:ext cx="5840840" cy="512064"/>
          </a:xfrm>
          <a:prstGeom prst="rect">
            <a:avLst/>
          </a:prstGeom>
          <a:noFill/>
        </p:spPr>
        <p:txBody>
          <a:bodyPr wrap="square" rtlCol="0">
            <a:noAutofit/>
          </a:bodyPr>
          <a:lstStyle/>
          <a:p>
            <a:r>
              <a:rPr lang="en-US" b="1" dirty="0">
                <a:solidFill>
                  <a:schemeClr val="bg1"/>
                </a:solidFill>
              </a:rPr>
              <a:t>UPF consumption 2025-2029 </a:t>
            </a:r>
            <a:r>
              <a:rPr lang="en-US" b="1" dirty="0">
                <a:solidFill>
                  <a:schemeClr val="bg1"/>
                </a:solidFill>
                <a:latin typeface="+mj-lt"/>
              </a:rPr>
              <a:t>HIGH PRIORITY </a:t>
            </a:r>
            <a:r>
              <a:rPr lang="en-US" b="1" dirty="0">
                <a:solidFill>
                  <a:schemeClr val="bg1"/>
                </a:solidFill>
              </a:rPr>
              <a:t>evaluation</a:t>
            </a:r>
          </a:p>
          <a:p>
            <a:pPr algn="l"/>
            <a:endParaRPr lang="en-US" dirty="0"/>
          </a:p>
        </p:txBody>
      </p:sp>
      <p:sp>
        <p:nvSpPr>
          <p:cNvPr id="7" name="TextBox 6">
            <a:extLst>
              <a:ext uri="{FF2B5EF4-FFF2-40B4-BE49-F238E27FC236}">
                <a16:creationId xmlns:a16="http://schemas.microsoft.com/office/drawing/2014/main" id="{B2A96DF5-E853-9D51-E36E-1EEDC4D3AAA7}"/>
              </a:ext>
            </a:extLst>
          </p:cNvPr>
          <p:cNvSpPr txBox="1"/>
          <p:nvPr/>
        </p:nvSpPr>
        <p:spPr>
          <a:xfrm>
            <a:off x="6096000" y="5445852"/>
            <a:ext cx="2069592" cy="667512"/>
          </a:xfrm>
          <a:prstGeom prst="rect">
            <a:avLst/>
          </a:prstGeom>
          <a:solidFill>
            <a:schemeClr val="accent3"/>
          </a:solidFill>
        </p:spPr>
        <p:txBody>
          <a:bodyPr wrap="square" rtlCol="0" anchor="ctr">
            <a:noAutofit/>
          </a:bodyPr>
          <a:lstStyle/>
          <a:p>
            <a:pPr algn="ctr"/>
            <a:r>
              <a:rPr lang="en-US" sz="3200" b="1" dirty="0">
                <a:solidFill>
                  <a:schemeClr val="bg1"/>
                </a:solidFill>
                <a:latin typeface="+mj-lt"/>
              </a:rPr>
              <a:t>HAZARD</a:t>
            </a:r>
            <a:endParaRPr lang="en-US" b="1" dirty="0">
              <a:solidFill>
                <a:schemeClr val="bg1"/>
              </a:solidFill>
              <a:latin typeface="+mj-lt"/>
            </a:endParaRPr>
          </a:p>
        </p:txBody>
      </p:sp>
      <p:sp>
        <p:nvSpPr>
          <p:cNvPr id="8" name="TextBox 7">
            <a:extLst>
              <a:ext uri="{FF2B5EF4-FFF2-40B4-BE49-F238E27FC236}">
                <a16:creationId xmlns:a16="http://schemas.microsoft.com/office/drawing/2014/main" id="{49D878FA-B434-AB1A-EFB2-26A080C176EF}"/>
              </a:ext>
            </a:extLst>
          </p:cNvPr>
          <p:cNvSpPr txBox="1"/>
          <p:nvPr/>
        </p:nvSpPr>
        <p:spPr>
          <a:xfrm>
            <a:off x="8813258" y="5456922"/>
            <a:ext cx="2069592" cy="667512"/>
          </a:xfrm>
          <a:prstGeom prst="rect">
            <a:avLst/>
          </a:prstGeom>
          <a:solidFill>
            <a:schemeClr val="accent3"/>
          </a:solidFill>
        </p:spPr>
        <p:txBody>
          <a:bodyPr wrap="square" rtlCol="0" anchor="ctr">
            <a:noAutofit/>
          </a:bodyPr>
          <a:lstStyle/>
          <a:p>
            <a:pPr algn="ctr"/>
            <a:r>
              <a:rPr lang="en-US" sz="3200" b="1" dirty="0">
                <a:solidFill>
                  <a:schemeClr val="bg1"/>
                </a:solidFill>
                <a:latin typeface="+mj-lt"/>
              </a:rPr>
              <a:t>RISK</a:t>
            </a:r>
            <a:endParaRPr lang="en-US" b="1" dirty="0">
              <a:solidFill>
                <a:schemeClr val="bg1"/>
              </a:solidFill>
              <a:latin typeface="+mj-lt"/>
            </a:endParaRPr>
          </a:p>
        </p:txBody>
      </p:sp>
      <p:sp>
        <p:nvSpPr>
          <p:cNvPr id="11" name="TextBox 10">
            <a:extLst>
              <a:ext uri="{FF2B5EF4-FFF2-40B4-BE49-F238E27FC236}">
                <a16:creationId xmlns:a16="http://schemas.microsoft.com/office/drawing/2014/main" id="{E0CDEABA-3282-1625-A8AA-27075D973F6F}"/>
              </a:ext>
            </a:extLst>
          </p:cNvPr>
          <p:cNvSpPr txBox="1"/>
          <p:nvPr/>
        </p:nvSpPr>
        <p:spPr>
          <a:xfrm>
            <a:off x="8285988" y="5596630"/>
            <a:ext cx="492217" cy="256227"/>
          </a:xfrm>
          <a:prstGeom prst="rect">
            <a:avLst/>
          </a:prstGeom>
          <a:noFill/>
        </p:spPr>
        <p:txBody>
          <a:bodyPr wrap="square" rtlCol="0">
            <a:noAutofit/>
          </a:bodyPr>
          <a:lstStyle/>
          <a:p>
            <a:r>
              <a:rPr lang="en-US" b="1" dirty="0">
                <a:solidFill>
                  <a:schemeClr val="bg1"/>
                </a:solidFill>
              </a:rPr>
              <a:t>vs.</a:t>
            </a:r>
          </a:p>
          <a:p>
            <a:pPr algn="l"/>
            <a:endParaRPr lang="en-US" dirty="0"/>
          </a:p>
        </p:txBody>
      </p:sp>
    </p:spTree>
    <p:extLst>
      <p:ext uri="{BB962C8B-B14F-4D97-AF65-F5344CB8AC3E}">
        <p14:creationId xmlns:p14="http://schemas.microsoft.com/office/powerpoint/2010/main" val="398128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002BA-557C-479B-53BA-9069B0F18BF4}"/>
              </a:ext>
            </a:extLst>
          </p:cNvPr>
          <p:cNvSpPr>
            <a:spLocks noGrp="1"/>
          </p:cNvSpPr>
          <p:nvPr>
            <p:ph type="title"/>
          </p:nvPr>
        </p:nvSpPr>
        <p:spPr/>
        <p:txBody>
          <a:bodyPr/>
          <a:lstStyle/>
          <a:p>
            <a:r>
              <a:rPr lang="en-US" dirty="0"/>
              <a:t>To summarize:</a:t>
            </a:r>
          </a:p>
        </p:txBody>
      </p:sp>
      <p:sp>
        <p:nvSpPr>
          <p:cNvPr id="6" name="Rectangle 5">
            <a:extLst>
              <a:ext uri="{FF2B5EF4-FFF2-40B4-BE49-F238E27FC236}">
                <a16:creationId xmlns:a16="http://schemas.microsoft.com/office/drawing/2014/main" id="{E4247C93-7248-0DB6-40C1-ACBC33CD5F40}"/>
              </a:ext>
            </a:extLst>
          </p:cNvPr>
          <p:cNvSpPr/>
          <p:nvPr/>
        </p:nvSpPr>
        <p:spPr>
          <a:xfrm>
            <a:off x="675608" y="1288067"/>
            <a:ext cx="3345706" cy="4929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Definition of “ultra-processed” foods conflicts with nutrition science and food science. </a:t>
            </a:r>
          </a:p>
        </p:txBody>
      </p:sp>
      <p:sp>
        <p:nvSpPr>
          <p:cNvPr id="7" name="Rectangle 6">
            <a:extLst>
              <a:ext uri="{FF2B5EF4-FFF2-40B4-BE49-F238E27FC236}">
                <a16:creationId xmlns:a16="http://schemas.microsoft.com/office/drawing/2014/main" id="{8E09DF0B-0842-7C78-6B22-2D9AF1A5AAEF}"/>
              </a:ext>
            </a:extLst>
          </p:cNvPr>
          <p:cNvSpPr/>
          <p:nvPr/>
        </p:nvSpPr>
        <p:spPr>
          <a:xfrm>
            <a:off x="4143599" y="1288066"/>
            <a:ext cx="3345706" cy="49293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Scientists are researching which “ultra-processed” foods features may </a:t>
            </a:r>
            <a:r>
              <a:rPr lang="en-US" i="1" dirty="0"/>
              <a:t>cause</a:t>
            </a:r>
            <a:r>
              <a:rPr lang="en-US" dirty="0"/>
              <a:t> negative health effects.  </a:t>
            </a:r>
          </a:p>
        </p:txBody>
      </p:sp>
      <p:sp>
        <p:nvSpPr>
          <p:cNvPr id="8" name="Rectangle 7">
            <a:extLst>
              <a:ext uri="{FF2B5EF4-FFF2-40B4-BE49-F238E27FC236}">
                <a16:creationId xmlns:a16="http://schemas.microsoft.com/office/drawing/2014/main" id="{B0C935CE-0D20-F287-658E-57D31DE1FEDC}"/>
              </a:ext>
            </a:extLst>
          </p:cNvPr>
          <p:cNvSpPr/>
          <p:nvPr/>
        </p:nvSpPr>
        <p:spPr>
          <a:xfrm>
            <a:off x="7601524" y="1288067"/>
            <a:ext cx="3345706" cy="4929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Scientists, regulators, and governments are including “ultra-processing” in the dietary guidelines, labeling, and policies. </a:t>
            </a:r>
          </a:p>
          <a:p>
            <a:pPr algn="ctr"/>
            <a:endParaRPr lang="en-US" dirty="0"/>
          </a:p>
        </p:txBody>
      </p:sp>
      <p:pic>
        <p:nvPicPr>
          <p:cNvPr id="10" name="Picture 9" descr="A red light on a black background&#10;&#10;Description automatically generated">
            <a:extLst>
              <a:ext uri="{FF2B5EF4-FFF2-40B4-BE49-F238E27FC236}">
                <a16:creationId xmlns:a16="http://schemas.microsoft.com/office/drawing/2014/main" id="{7CF583A1-2B43-F25F-1641-CAEFBD9334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190" y="1852844"/>
            <a:ext cx="814119" cy="814119"/>
          </a:xfrm>
          <a:prstGeom prst="rect">
            <a:avLst/>
          </a:prstGeom>
        </p:spPr>
      </p:pic>
      <p:pic>
        <p:nvPicPr>
          <p:cNvPr id="13" name="Picture 12" descr="A red light on a black background&#10;&#10;Description automatically generated">
            <a:extLst>
              <a:ext uri="{FF2B5EF4-FFF2-40B4-BE49-F238E27FC236}">
                <a16:creationId xmlns:a16="http://schemas.microsoft.com/office/drawing/2014/main" id="{75FD6A6E-4B71-8025-40DD-A1AC9EA4DFE8}"/>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8800"/>
                    </a14:imgEffect>
                    <a14:imgEffect>
                      <a14:saturation sat="33000"/>
                    </a14:imgEffect>
                  </a14:imgLayer>
                </a14:imgProps>
              </a:ext>
              <a:ext uri="{837473B0-CC2E-450A-ABE3-18F120FF3D39}">
                <a1611:picAttrSrcUrl xmlns:a1611="http://schemas.microsoft.com/office/drawing/2016/11/main" r:id="rId3"/>
              </a:ext>
            </a:extLst>
          </a:blip>
          <a:stretch>
            <a:fillRect/>
          </a:stretch>
        </p:blipFill>
        <p:spPr>
          <a:xfrm>
            <a:off x="4380733" y="1852840"/>
            <a:ext cx="814119" cy="814119"/>
          </a:xfrm>
          <a:prstGeom prst="rect">
            <a:avLst/>
          </a:prstGeom>
        </p:spPr>
      </p:pic>
      <p:pic>
        <p:nvPicPr>
          <p:cNvPr id="14" name="Picture 13" descr="A red light on a black background&#10;&#10;Description automatically generated">
            <a:extLst>
              <a:ext uri="{FF2B5EF4-FFF2-40B4-BE49-F238E27FC236}">
                <a16:creationId xmlns:a16="http://schemas.microsoft.com/office/drawing/2014/main" id="{4E92A559-0AE1-A835-3748-E9F17DEA31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22412" y="1852844"/>
            <a:ext cx="814119" cy="814119"/>
          </a:xfrm>
          <a:prstGeom prst="rect">
            <a:avLst/>
          </a:prstGeom>
        </p:spPr>
      </p:pic>
    </p:spTree>
    <p:extLst>
      <p:ext uri="{BB962C8B-B14F-4D97-AF65-F5344CB8AC3E}">
        <p14:creationId xmlns:p14="http://schemas.microsoft.com/office/powerpoint/2010/main" val="138899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9BAD6-FE11-969D-BEA7-60FF71CEF3B3}"/>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B1D7FE4A-34E4-7110-4E98-0EB6C5B1C3BA}"/>
              </a:ext>
            </a:extLst>
          </p:cNvPr>
          <p:cNvSpPr/>
          <p:nvPr/>
        </p:nvSpPr>
        <p:spPr>
          <a:xfrm>
            <a:off x="675608" y="1288067"/>
            <a:ext cx="3345706" cy="4929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a:t>
            </a:r>
          </a:p>
          <a:p>
            <a:pPr algn="ctr"/>
            <a:endParaRPr lang="en-US" dirty="0"/>
          </a:p>
          <a:p>
            <a:pPr algn="ctr"/>
            <a:r>
              <a:rPr lang="en-US" sz="2800" b="1" dirty="0">
                <a:latin typeface="+mj-lt"/>
              </a:rPr>
              <a:t>NUTRITION SCIENCE </a:t>
            </a:r>
          </a:p>
          <a:p>
            <a:pPr algn="ctr"/>
            <a:endParaRPr lang="en-US" dirty="0"/>
          </a:p>
          <a:p>
            <a:pPr algn="ctr"/>
            <a:r>
              <a:rPr lang="en-US" dirty="0"/>
              <a:t>say?</a:t>
            </a:r>
          </a:p>
        </p:txBody>
      </p:sp>
      <p:sp>
        <p:nvSpPr>
          <p:cNvPr id="10" name="Rectangle 9">
            <a:extLst>
              <a:ext uri="{FF2B5EF4-FFF2-40B4-BE49-F238E27FC236}">
                <a16:creationId xmlns:a16="http://schemas.microsoft.com/office/drawing/2014/main" id="{8C8EE56F-F685-159A-077E-4335EC9B32A0}"/>
              </a:ext>
            </a:extLst>
          </p:cNvPr>
          <p:cNvSpPr/>
          <p:nvPr/>
        </p:nvSpPr>
        <p:spPr>
          <a:xfrm>
            <a:off x="4143599" y="1288066"/>
            <a:ext cx="3345706" cy="49293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a:t>
            </a:r>
          </a:p>
          <a:p>
            <a:pPr algn="ctr"/>
            <a:r>
              <a:rPr lang="en-US" dirty="0"/>
              <a:t> </a:t>
            </a:r>
          </a:p>
          <a:p>
            <a:pPr algn="ctr"/>
            <a:r>
              <a:rPr lang="en-US" sz="2800" b="1" dirty="0">
                <a:latin typeface="+mj-lt"/>
              </a:rPr>
              <a:t>CLINICAL RESEARCHERS</a:t>
            </a:r>
          </a:p>
          <a:p>
            <a:pPr algn="ctr"/>
            <a:endParaRPr lang="en-US" dirty="0"/>
          </a:p>
          <a:p>
            <a:pPr algn="ctr"/>
            <a:r>
              <a:rPr lang="en-US" dirty="0"/>
              <a:t>doing?</a:t>
            </a:r>
          </a:p>
        </p:txBody>
      </p:sp>
      <p:sp>
        <p:nvSpPr>
          <p:cNvPr id="11" name="Rectangle 10">
            <a:extLst>
              <a:ext uri="{FF2B5EF4-FFF2-40B4-BE49-F238E27FC236}">
                <a16:creationId xmlns:a16="http://schemas.microsoft.com/office/drawing/2014/main" id="{6E8B7E6D-C18F-BBD5-3A67-F77D50FBE484}"/>
              </a:ext>
            </a:extLst>
          </p:cNvPr>
          <p:cNvSpPr/>
          <p:nvPr/>
        </p:nvSpPr>
        <p:spPr>
          <a:xfrm>
            <a:off x="7601524" y="1288067"/>
            <a:ext cx="3345706" cy="4929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How are </a:t>
            </a:r>
          </a:p>
          <a:p>
            <a:pPr algn="ctr"/>
            <a:endParaRPr lang="en-US" dirty="0"/>
          </a:p>
          <a:p>
            <a:pPr algn="ctr"/>
            <a:r>
              <a:rPr lang="en-US" sz="2800" b="1" dirty="0">
                <a:latin typeface="+mj-lt"/>
              </a:rPr>
              <a:t>REGULATORS &amp; GOVERNMENTS</a:t>
            </a:r>
          </a:p>
          <a:p>
            <a:pPr algn="ctr"/>
            <a:endParaRPr lang="en-US" dirty="0"/>
          </a:p>
          <a:p>
            <a:pPr algn="ctr"/>
            <a:r>
              <a:rPr lang="en-US" dirty="0"/>
              <a:t>responding?</a:t>
            </a:r>
          </a:p>
          <a:p>
            <a:pPr algn="ctr"/>
            <a:endParaRPr lang="en-US" dirty="0"/>
          </a:p>
        </p:txBody>
      </p:sp>
    </p:spTree>
    <p:extLst>
      <p:ext uri="{BB962C8B-B14F-4D97-AF65-F5344CB8AC3E}">
        <p14:creationId xmlns:p14="http://schemas.microsoft.com/office/powerpoint/2010/main" val="110882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3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9BAD6-FE11-969D-BEA7-60FF71CEF3B3}"/>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B1D7FE4A-34E4-7110-4E98-0EB6C5B1C3BA}"/>
              </a:ext>
            </a:extLst>
          </p:cNvPr>
          <p:cNvSpPr/>
          <p:nvPr/>
        </p:nvSpPr>
        <p:spPr>
          <a:xfrm>
            <a:off x="675608" y="1288067"/>
            <a:ext cx="3345706" cy="4929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a:t>
            </a:r>
          </a:p>
          <a:p>
            <a:pPr algn="ctr"/>
            <a:endParaRPr lang="en-US" dirty="0"/>
          </a:p>
          <a:p>
            <a:pPr algn="ctr"/>
            <a:r>
              <a:rPr lang="en-US" sz="2800" b="1" dirty="0">
                <a:latin typeface="+mj-lt"/>
              </a:rPr>
              <a:t>NUTRITION SCIENCE </a:t>
            </a:r>
          </a:p>
          <a:p>
            <a:pPr algn="ctr"/>
            <a:endParaRPr lang="en-US" dirty="0"/>
          </a:p>
          <a:p>
            <a:pPr algn="ctr"/>
            <a:r>
              <a:rPr lang="en-US" dirty="0"/>
              <a:t>say?</a:t>
            </a:r>
          </a:p>
        </p:txBody>
      </p:sp>
      <p:sp>
        <p:nvSpPr>
          <p:cNvPr id="10" name="Rectangle 9">
            <a:extLst>
              <a:ext uri="{FF2B5EF4-FFF2-40B4-BE49-F238E27FC236}">
                <a16:creationId xmlns:a16="http://schemas.microsoft.com/office/drawing/2014/main" id="{8C8EE56F-F685-159A-077E-4335EC9B32A0}"/>
              </a:ext>
            </a:extLst>
          </p:cNvPr>
          <p:cNvSpPr/>
          <p:nvPr/>
        </p:nvSpPr>
        <p:spPr>
          <a:xfrm>
            <a:off x="4143599" y="1288066"/>
            <a:ext cx="3345706" cy="4929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a:t>
            </a:r>
          </a:p>
          <a:p>
            <a:pPr algn="ctr"/>
            <a:r>
              <a:rPr lang="en-US" dirty="0"/>
              <a:t> </a:t>
            </a:r>
          </a:p>
          <a:p>
            <a:pPr algn="ctr"/>
            <a:r>
              <a:rPr lang="en-US" sz="2800" b="1" dirty="0">
                <a:latin typeface="+mj-lt"/>
              </a:rPr>
              <a:t>CLINICAL RESEARCHERS</a:t>
            </a:r>
          </a:p>
          <a:p>
            <a:pPr algn="ctr"/>
            <a:endParaRPr lang="en-US" dirty="0"/>
          </a:p>
          <a:p>
            <a:pPr algn="ctr"/>
            <a:r>
              <a:rPr lang="en-US" dirty="0"/>
              <a:t>doing?</a:t>
            </a:r>
          </a:p>
        </p:txBody>
      </p:sp>
      <p:sp>
        <p:nvSpPr>
          <p:cNvPr id="11" name="Rectangle 10">
            <a:extLst>
              <a:ext uri="{FF2B5EF4-FFF2-40B4-BE49-F238E27FC236}">
                <a16:creationId xmlns:a16="http://schemas.microsoft.com/office/drawing/2014/main" id="{6E8B7E6D-C18F-BBD5-3A67-F77D50FBE484}"/>
              </a:ext>
            </a:extLst>
          </p:cNvPr>
          <p:cNvSpPr/>
          <p:nvPr/>
        </p:nvSpPr>
        <p:spPr>
          <a:xfrm>
            <a:off x="7601524" y="1288067"/>
            <a:ext cx="3345706" cy="49293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How are </a:t>
            </a:r>
          </a:p>
          <a:p>
            <a:pPr algn="ctr"/>
            <a:endParaRPr lang="en-US" dirty="0"/>
          </a:p>
          <a:p>
            <a:pPr algn="ctr"/>
            <a:r>
              <a:rPr lang="en-US" sz="2800" b="1" dirty="0">
                <a:latin typeface="+mj-lt"/>
              </a:rPr>
              <a:t>REGULATORS &amp; GOVERNMENTS</a:t>
            </a:r>
          </a:p>
          <a:p>
            <a:pPr algn="ctr"/>
            <a:endParaRPr lang="en-US" dirty="0"/>
          </a:p>
          <a:p>
            <a:pPr algn="ctr"/>
            <a:r>
              <a:rPr lang="en-US" dirty="0"/>
              <a:t>responding?</a:t>
            </a:r>
          </a:p>
          <a:p>
            <a:pPr algn="ctr"/>
            <a:endParaRPr lang="en-US" dirty="0"/>
          </a:p>
        </p:txBody>
      </p:sp>
    </p:spTree>
    <p:extLst>
      <p:ext uri="{BB962C8B-B14F-4D97-AF65-F5344CB8AC3E}">
        <p14:creationId xmlns:p14="http://schemas.microsoft.com/office/powerpoint/2010/main" val="177304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636E68-D3FB-4A93-85E5-526759331C6A}"/>
              </a:ext>
            </a:extLst>
          </p:cNvPr>
          <p:cNvSpPr txBox="1"/>
          <p:nvPr/>
        </p:nvSpPr>
        <p:spPr>
          <a:xfrm>
            <a:off x="5032941" y="6502228"/>
            <a:ext cx="1696760" cy="420451"/>
          </a:xfrm>
          <a:prstGeom prst="rect">
            <a:avLst/>
          </a:prstGeom>
          <a:noFill/>
        </p:spPr>
        <p:txBody>
          <a:bodyPr wrap="none" rtlCol="0">
            <a:noAutofit/>
          </a:bodyPr>
          <a:lstStyle/>
          <a:p>
            <a:pPr algn="l"/>
            <a:r>
              <a:rPr lang="en-US" sz="1050"/>
              <a:t>Gibney 2019; </a:t>
            </a:r>
            <a:r>
              <a:rPr lang="en-US" sz="1050" i="1" err="1"/>
              <a:t>Curr</a:t>
            </a:r>
            <a:r>
              <a:rPr lang="en-US" sz="1050" i="1"/>
              <a:t> Dev </a:t>
            </a:r>
            <a:r>
              <a:rPr lang="en-US" sz="1050" i="1" err="1"/>
              <a:t>Nutr</a:t>
            </a:r>
            <a:endParaRPr lang="en-US" sz="1050" i="1"/>
          </a:p>
        </p:txBody>
      </p:sp>
      <p:cxnSp>
        <p:nvCxnSpPr>
          <p:cNvPr id="25" name="OTLSHAPE_TB_00000000000000000000000000000000_Separator4">
            <a:extLst>
              <a:ext uri="{FF2B5EF4-FFF2-40B4-BE49-F238E27FC236}">
                <a16:creationId xmlns:a16="http://schemas.microsoft.com/office/drawing/2014/main" id="{1791FB1F-E659-4B03-BFCF-902AB2BB2718}"/>
              </a:ext>
            </a:extLst>
          </p:cNvPr>
          <p:cNvCxnSpPr/>
          <p:nvPr>
            <p:custDataLst>
              <p:tags r:id="rId1"/>
            </p:custDataLst>
          </p:nvPr>
        </p:nvCxnSpPr>
        <p:spPr>
          <a:xfrm>
            <a:off x="7491485" y="965858"/>
            <a:ext cx="0" cy="203200"/>
          </a:xfrm>
          <a:prstGeom prst="line">
            <a:avLst/>
          </a:prstGeom>
          <a:ln w="12700" cap="flat" cmpd="sng" algn="ctr">
            <a:solidFill>
              <a:srgbClr val="9ACBC1">
                <a:alpha val="30000"/>
              </a:srgbClr>
            </a:solidFill>
            <a:prstDash val="solid"/>
            <a:headEnd type="none" w="med" len="med"/>
            <a:tailEnd type="none" w="med" len="med"/>
          </a:ln>
        </p:spPr>
      </p:cxnSp>
      <p:sp>
        <p:nvSpPr>
          <p:cNvPr id="88" name="Rectangle 87">
            <a:extLst>
              <a:ext uri="{FF2B5EF4-FFF2-40B4-BE49-F238E27FC236}">
                <a16:creationId xmlns:a16="http://schemas.microsoft.com/office/drawing/2014/main" id="{1A5D4EFB-2DB1-4059-B487-A3E0E5198274}"/>
              </a:ext>
            </a:extLst>
          </p:cNvPr>
          <p:cNvSpPr/>
          <p:nvPr/>
        </p:nvSpPr>
        <p:spPr>
          <a:xfrm>
            <a:off x="168533" y="795742"/>
            <a:ext cx="3676361" cy="387430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2009</a:t>
            </a:r>
            <a:endParaRPr lang="en-US" b="1" dirty="0">
              <a:solidFill>
                <a:schemeClr val="tx1"/>
              </a:solidFill>
            </a:endParaRPr>
          </a:p>
          <a:p>
            <a:pPr algn="ctr"/>
            <a:r>
              <a:rPr lang="en-US" b="1" dirty="0">
                <a:solidFill>
                  <a:schemeClr val="tx1"/>
                </a:solidFill>
              </a:rPr>
              <a:t>Original NOVA criteria released</a:t>
            </a:r>
          </a:p>
          <a:p>
            <a:pPr algn="ctr"/>
            <a:r>
              <a:rPr lang="en-US" b="1" dirty="0">
                <a:solidFill>
                  <a:srgbClr val="FF0000"/>
                </a:solidFill>
              </a:rPr>
              <a:t>3</a:t>
            </a:r>
            <a:r>
              <a:rPr lang="en-US" b="1" dirty="0">
                <a:solidFill>
                  <a:schemeClr val="tx1"/>
                </a:solidFill>
              </a:rPr>
              <a:t> categories</a:t>
            </a:r>
          </a:p>
          <a:p>
            <a:pPr algn="ctr"/>
            <a:r>
              <a:rPr lang="en-US" sz="1400" b="1" i="1" dirty="0">
                <a:solidFill>
                  <a:schemeClr val="tx1"/>
                </a:solidFill>
              </a:rPr>
              <a:t>“The most important factor now, when considering food, nutrition and public health, is </a:t>
            </a:r>
            <a:r>
              <a:rPr lang="en-US" sz="1400" b="1" i="1" dirty="0">
                <a:solidFill>
                  <a:srgbClr val="FF0000"/>
                </a:solidFill>
              </a:rPr>
              <a:t>not nutrients, and is not foods</a:t>
            </a:r>
            <a:r>
              <a:rPr lang="en-US" sz="1400" b="1" i="1" dirty="0">
                <a:solidFill>
                  <a:schemeClr val="tx1"/>
                </a:solidFill>
              </a:rPr>
              <a:t>, so much as what is done to foodstuffs and the nutrients originally contained in them, before they are purchased and consumed. That is to say, the issue is food processing – or, to be more precise, the nature, extent and purpose of processing, and what happens to food and to us as a result of processing. </a:t>
            </a:r>
          </a:p>
          <a:p>
            <a:pPr algn="ctr"/>
            <a:r>
              <a:rPr lang="en-US" sz="1050" dirty="0">
                <a:solidFill>
                  <a:schemeClr val="tx1"/>
                </a:solidFill>
              </a:rPr>
              <a:t>(Monteiro C 2009; </a:t>
            </a:r>
            <a:r>
              <a:rPr lang="en-US" sz="1050" i="1" dirty="0">
                <a:solidFill>
                  <a:schemeClr val="tx1"/>
                </a:solidFill>
              </a:rPr>
              <a:t>World </a:t>
            </a:r>
            <a:r>
              <a:rPr lang="en-US" sz="1050" i="1" dirty="0" err="1">
                <a:solidFill>
                  <a:schemeClr val="tx1"/>
                </a:solidFill>
              </a:rPr>
              <a:t>Nutr</a:t>
            </a:r>
            <a:r>
              <a:rPr lang="en-US" sz="1050" dirty="0">
                <a:solidFill>
                  <a:schemeClr val="tx1"/>
                </a:solidFill>
              </a:rPr>
              <a:t>)</a:t>
            </a:r>
          </a:p>
        </p:txBody>
      </p:sp>
      <p:sp>
        <p:nvSpPr>
          <p:cNvPr id="91" name="Rectangle 90">
            <a:extLst>
              <a:ext uri="{FF2B5EF4-FFF2-40B4-BE49-F238E27FC236}">
                <a16:creationId xmlns:a16="http://schemas.microsoft.com/office/drawing/2014/main" id="{0143FE22-78A2-41F9-87CA-F640B28A5AAD}"/>
              </a:ext>
            </a:extLst>
          </p:cNvPr>
          <p:cNvSpPr/>
          <p:nvPr/>
        </p:nvSpPr>
        <p:spPr>
          <a:xfrm>
            <a:off x="571066" y="4838700"/>
            <a:ext cx="2665150" cy="168592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ORIGINAL DEFINITION</a:t>
            </a:r>
          </a:p>
          <a:p>
            <a:pPr algn="ctr"/>
            <a:r>
              <a:rPr lang="en-US" sz="1200" i="1" dirty="0"/>
              <a:t>These are made up from group 2 substances (Group 2 is of substances extracted from whole foods) to which either no or relatively small amounts of minimally processed foods (Group 1) are added, plus salt, and other preservatives, and often also cosmetic additives.</a:t>
            </a:r>
            <a:endParaRPr lang="en-US" sz="1100" b="1" i="1" dirty="0">
              <a:solidFill>
                <a:schemeClr val="bg1"/>
              </a:solidFill>
            </a:endParaRPr>
          </a:p>
        </p:txBody>
      </p:sp>
      <p:sp>
        <p:nvSpPr>
          <p:cNvPr id="93" name="Rectangle 92">
            <a:extLst>
              <a:ext uri="{FF2B5EF4-FFF2-40B4-BE49-F238E27FC236}">
                <a16:creationId xmlns:a16="http://schemas.microsoft.com/office/drawing/2014/main" id="{4976C657-927C-4608-9428-62AFB5B6C4FE}"/>
              </a:ext>
            </a:extLst>
          </p:cNvPr>
          <p:cNvSpPr/>
          <p:nvPr/>
        </p:nvSpPr>
        <p:spPr>
          <a:xfrm rot="16200000">
            <a:off x="-576415" y="5443090"/>
            <a:ext cx="1690330" cy="481549"/>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Definition of UPF</a:t>
            </a:r>
          </a:p>
        </p:txBody>
      </p:sp>
      <p:sp>
        <p:nvSpPr>
          <p:cNvPr id="100" name="Rectangle 99">
            <a:extLst>
              <a:ext uri="{FF2B5EF4-FFF2-40B4-BE49-F238E27FC236}">
                <a16:creationId xmlns:a16="http://schemas.microsoft.com/office/drawing/2014/main" id="{7FC31A3B-EA68-4C05-A239-791277AA982D}"/>
              </a:ext>
            </a:extLst>
          </p:cNvPr>
          <p:cNvSpPr/>
          <p:nvPr/>
        </p:nvSpPr>
        <p:spPr>
          <a:xfrm>
            <a:off x="8866306" y="869582"/>
            <a:ext cx="2665150" cy="199744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Today</a:t>
            </a:r>
          </a:p>
          <a:p>
            <a:pPr algn="ctr"/>
            <a:r>
              <a:rPr lang="en-US" sz="2000" b="1" dirty="0">
                <a:solidFill>
                  <a:schemeClr val="tx1"/>
                </a:solidFill>
              </a:rPr>
              <a:t>Current Nova Criteria</a:t>
            </a:r>
          </a:p>
          <a:p>
            <a:pPr algn="ctr"/>
            <a:r>
              <a:rPr lang="en-US" sz="2000" b="1" dirty="0">
                <a:solidFill>
                  <a:srgbClr val="FF0000"/>
                </a:solidFill>
              </a:rPr>
              <a:t>4</a:t>
            </a:r>
            <a:r>
              <a:rPr lang="en-US" sz="2000" b="1" dirty="0">
                <a:solidFill>
                  <a:schemeClr val="tx1"/>
                </a:solidFill>
              </a:rPr>
              <a:t> categories</a:t>
            </a:r>
          </a:p>
          <a:p>
            <a:pPr algn="ctr"/>
            <a:endParaRPr lang="en-US" sz="1600" b="1" dirty="0">
              <a:solidFill>
                <a:schemeClr val="tx1"/>
              </a:solidFill>
            </a:endParaRPr>
          </a:p>
        </p:txBody>
      </p:sp>
      <p:sp>
        <p:nvSpPr>
          <p:cNvPr id="101" name="Rectangle 100">
            <a:extLst>
              <a:ext uri="{FF2B5EF4-FFF2-40B4-BE49-F238E27FC236}">
                <a16:creationId xmlns:a16="http://schemas.microsoft.com/office/drawing/2014/main" id="{D6012C64-9EFD-4C8C-BD57-05D10DCF3BB1}"/>
              </a:ext>
            </a:extLst>
          </p:cNvPr>
          <p:cNvSpPr/>
          <p:nvPr/>
        </p:nvSpPr>
        <p:spPr>
          <a:xfrm>
            <a:off x="8866306" y="2962275"/>
            <a:ext cx="2665150" cy="357084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0000"/>
                </a:solidFill>
              </a:rPr>
              <a:t>SAMPLE EXPANDED DEFINITION</a:t>
            </a:r>
          </a:p>
          <a:p>
            <a:pPr algn="ctr"/>
            <a:r>
              <a:rPr lang="en-US" sz="1200" i="1"/>
              <a:t>Industrial formulations typically with 5 or more and usually many ingredients. Besides salt, sugar, oils, and fats, ingredients of ultra-processed foods include food substances not commonly used in culinary preparations, such as hydrolyzed protein, modified starches, and hydrogenated or inter-esterified oils, and additives whose purpose is to imitate sensorial qualities of unprocessed or minimally processed foods and their culinary preparations or to disguise undesirable qualities of the final product, such as colorants, flavorings, </a:t>
            </a:r>
            <a:r>
              <a:rPr lang="en-US" sz="1200" i="1" err="1"/>
              <a:t>nonsugar</a:t>
            </a:r>
            <a:r>
              <a:rPr lang="en-US" sz="1200" i="1"/>
              <a:t> sweeteners, emulsifiers, humectants, sequestrants, and firming, bulking, de-foaming, anticaking, and glazing agents.</a:t>
            </a:r>
            <a:endParaRPr lang="en-US" sz="900" b="1" i="1">
              <a:solidFill>
                <a:schemeClr val="bg1"/>
              </a:solidFill>
            </a:endParaRPr>
          </a:p>
        </p:txBody>
      </p:sp>
      <p:sp>
        <p:nvSpPr>
          <p:cNvPr id="102" name="Arrow: Right 101">
            <a:extLst>
              <a:ext uri="{FF2B5EF4-FFF2-40B4-BE49-F238E27FC236}">
                <a16:creationId xmlns:a16="http://schemas.microsoft.com/office/drawing/2014/main" id="{12ECEE04-EF63-46BD-A25C-CE0AD879EBC3}"/>
              </a:ext>
            </a:extLst>
          </p:cNvPr>
          <p:cNvSpPr/>
          <p:nvPr/>
        </p:nvSpPr>
        <p:spPr>
          <a:xfrm>
            <a:off x="4976829" y="1845250"/>
            <a:ext cx="2231338" cy="42165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264619-0B29-4917-ABE8-0037A8A9316E}"/>
              </a:ext>
            </a:extLst>
          </p:cNvPr>
          <p:cNvSpPr/>
          <p:nvPr/>
        </p:nvSpPr>
        <p:spPr>
          <a:xfrm>
            <a:off x="3114675" y="4882671"/>
            <a:ext cx="5841110" cy="1656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B3D79BC-9B4A-40DE-BF9A-CFEB0058E8A6}"/>
              </a:ext>
            </a:extLst>
          </p:cNvPr>
          <p:cNvSpPr/>
          <p:nvPr/>
        </p:nvSpPr>
        <p:spPr>
          <a:xfrm>
            <a:off x="2952751" y="2970333"/>
            <a:ext cx="5913554" cy="1946498"/>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84A89BF-F458-43AC-BDED-591A5ECB2B64}"/>
              </a:ext>
            </a:extLst>
          </p:cNvPr>
          <p:cNvSpPr/>
          <p:nvPr/>
        </p:nvSpPr>
        <p:spPr>
          <a:xfrm rot="20523218">
            <a:off x="3927119" y="3452199"/>
            <a:ext cx="3874309" cy="48155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New elements added:</a:t>
            </a:r>
          </a:p>
        </p:txBody>
      </p:sp>
      <p:sp>
        <p:nvSpPr>
          <p:cNvPr id="106" name="TextBox 105">
            <a:extLst>
              <a:ext uri="{FF2B5EF4-FFF2-40B4-BE49-F238E27FC236}">
                <a16:creationId xmlns:a16="http://schemas.microsoft.com/office/drawing/2014/main" id="{1678DDA4-A84F-4EAD-A9A1-2CD48A1C3DB1}"/>
              </a:ext>
            </a:extLst>
          </p:cNvPr>
          <p:cNvSpPr txBox="1"/>
          <p:nvPr/>
        </p:nvSpPr>
        <p:spPr>
          <a:xfrm>
            <a:off x="4896236" y="5885226"/>
            <a:ext cx="1431935" cy="584775"/>
          </a:xfrm>
          <a:prstGeom prst="rect">
            <a:avLst/>
          </a:prstGeom>
          <a:noFill/>
        </p:spPr>
        <p:txBody>
          <a:bodyPr wrap="square" rtlCol="0">
            <a:spAutoFit/>
          </a:bodyPr>
          <a:lstStyle/>
          <a:p>
            <a:r>
              <a:rPr lang="en-US" sz="1600" b="1">
                <a:solidFill>
                  <a:schemeClr val="bg1">
                    <a:lumMod val="95000"/>
                  </a:schemeClr>
                </a:solidFill>
              </a:rPr>
              <a:t>*Accessibility elements</a:t>
            </a:r>
          </a:p>
        </p:txBody>
      </p:sp>
      <p:sp>
        <p:nvSpPr>
          <p:cNvPr id="108" name="TextBox 107">
            <a:extLst>
              <a:ext uri="{FF2B5EF4-FFF2-40B4-BE49-F238E27FC236}">
                <a16:creationId xmlns:a16="http://schemas.microsoft.com/office/drawing/2014/main" id="{71015D98-31AD-48A2-BB2F-F5722938521F}"/>
              </a:ext>
            </a:extLst>
          </p:cNvPr>
          <p:cNvSpPr txBox="1"/>
          <p:nvPr/>
        </p:nvSpPr>
        <p:spPr>
          <a:xfrm rot="19890367">
            <a:off x="3342209" y="4776303"/>
            <a:ext cx="1381789" cy="584775"/>
          </a:xfrm>
          <a:prstGeom prst="rect">
            <a:avLst/>
          </a:prstGeom>
          <a:noFill/>
        </p:spPr>
        <p:txBody>
          <a:bodyPr wrap="square" rtlCol="0">
            <a:spAutoFit/>
          </a:bodyPr>
          <a:lstStyle/>
          <a:p>
            <a:r>
              <a:rPr lang="en-US" sz="1600" b="1">
                <a:solidFill>
                  <a:schemeClr val="bg1">
                    <a:lumMod val="95000"/>
                  </a:schemeClr>
                </a:solidFill>
              </a:rPr>
              <a:t>*Convenience elements</a:t>
            </a:r>
          </a:p>
        </p:txBody>
      </p:sp>
      <p:sp>
        <p:nvSpPr>
          <p:cNvPr id="109" name="TextBox 108">
            <a:extLst>
              <a:ext uri="{FF2B5EF4-FFF2-40B4-BE49-F238E27FC236}">
                <a16:creationId xmlns:a16="http://schemas.microsoft.com/office/drawing/2014/main" id="{33ED6C8D-E527-43DD-A571-417A7D0EFA63}"/>
              </a:ext>
            </a:extLst>
          </p:cNvPr>
          <p:cNvSpPr txBox="1"/>
          <p:nvPr/>
        </p:nvSpPr>
        <p:spPr>
          <a:xfrm>
            <a:off x="7740726" y="5940887"/>
            <a:ext cx="1552973" cy="584775"/>
          </a:xfrm>
          <a:prstGeom prst="rect">
            <a:avLst/>
          </a:prstGeom>
          <a:noFill/>
        </p:spPr>
        <p:txBody>
          <a:bodyPr wrap="square" rtlCol="0">
            <a:spAutoFit/>
          </a:bodyPr>
          <a:lstStyle/>
          <a:p>
            <a:r>
              <a:rPr lang="en-US" sz="1600" b="1" dirty="0">
                <a:solidFill>
                  <a:schemeClr val="bg1">
                    <a:lumMod val="95000"/>
                  </a:schemeClr>
                </a:solidFill>
              </a:rPr>
              <a:t>*Palatability elements</a:t>
            </a:r>
          </a:p>
        </p:txBody>
      </p:sp>
      <p:sp>
        <p:nvSpPr>
          <p:cNvPr id="110" name="TextBox 109">
            <a:extLst>
              <a:ext uri="{FF2B5EF4-FFF2-40B4-BE49-F238E27FC236}">
                <a16:creationId xmlns:a16="http://schemas.microsoft.com/office/drawing/2014/main" id="{9DC7BCB6-4849-4760-B25C-72FEFB5B2356}"/>
              </a:ext>
            </a:extLst>
          </p:cNvPr>
          <p:cNvSpPr txBox="1"/>
          <p:nvPr/>
        </p:nvSpPr>
        <p:spPr>
          <a:xfrm rot="1069564">
            <a:off x="4539446" y="4628790"/>
            <a:ext cx="1812753" cy="1077218"/>
          </a:xfrm>
          <a:prstGeom prst="rect">
            <a:avLst/>
          </a:prstGeom>
          <a:noFill/>
        </p:spPr>
        <p:txBody>
          <a:bodyPr wrap="square" rtlCol="0">
            <a:spAutoFit/>
          </a:bodyPr>
          <a:lstStyle/>
          <a:p>
            <a:r>
              <a:rPr lang="en-US" sz="1600" b="1">
                <a:solidFill>
                  <a:schemeClr val="bg1">
                    <a:lumMod val="95000"/>
                  </a:schemeClr>
                </a:solidFill>
              </a:rPr>
              <a:t>*Non-availability of ingredients from retail outlets such as super-markets</a:t>
            </a:r>
          </a:p>
        </p:txBody>
      </p:sp>
      <p:sp>
        <p:nvSpPr>
          <p:cNvPr id="111" name="TextBox 110">
            <a:extLst>
              <a:ext uri="{FF2B5EF4-FFF2-40B4-BE49-F238E27FC236}">
                <a16:creationId xmlns:a16="http://schemas.microsoft.com/office/drawing/2014/main" id="{032E2655-CE99-4C3A-AFD5-A79CADC68B26}"/>
              </a:ext>
            </a:extLst>
          </p:cNvPr>
          <p:cNvSpPr txBox="1"/>
          <p:nvPr/>
        </p:nvSpPr>
        <p:spPr>
          <a:xfrm rot="1329020">
            <a:off x="3414689" y="5742395"/>
            <a:ext cx="1431935" cy="830997"/>
          </a:xfrm>
          <a:prstGeom prst="rect">
            <a:avLst/>
          </a:prstGeom>
          <a:noFill/>
        </p:spPr>
        <p:txBody>
          <a:bodyPr wrap="square" rtlCol="0">
            <a:spAutoFit/>
          </a:bodyPr>
          <a:lstStyle/>
          <a:p>
            <a:r>
              <a:rPr lang="en-US" sz="1600" b="1" i="1" dirty="0">
                <a:solidFill>
                  <a:schemeClr val="bg1">
                    <a:lumMod val="95000"/>
                  </a:schemeClr>
                </a:solidFill>
              </a:rPr>
              <a:t>*Numerical</a:t>
            </a:r>
            <a:r>
              <a:rPr lang="en-US" sz="1600" b="1" dirty="0">
                <a:solidFill>
                  <a:schemeClr val="bg1">
                    <a:lumMod val="95000"/>
                  </a:schemeClr>
                </a:solidFill>
              </a:rPr>
              <a:t> limit on food additives</a:t>
            </a:r>
          </a:p>
        </p:txBody>
      </p:sp>
      <p:sp>
        <p:nvSpPr>
          <p:cNvPr id="112" name="TextBox 111">
            <a:extLst>
              <a:ext uri="{FF2B5EF4-FFF2-40B4-BE49-F238E27FC236}">
                <a16:creationId xmlns:a16="http://schemas.microsoft.com/office/drawing/2014/main" id="{97DD5639-4E8D-4316-AEDD-F9E83ADF7D2B}"/>
              </a:ext>
            </a:extLst>
          </p:cNvPr>
          <p:cNvSpPr txBox="1"/>
          <p:nvPr/>
        </p:nvSpPr>
        <p:spPr>
          <a:xfrm rot="20507211">
            <a:off x="5737865" y="3734111"/>
            <a:ext cx="1812753" cy="830997"/>
          </a:xfrm>
          <a:prstGeom prst="rect">
            <a:avLst/>
          </a:prstGeom>
          <a:noFill/>
        </p:spPr>
        <p:txBody>
          <a:bodyPr wrap="square" rtlCol="0">
            <a:spAutoFit/>
          </a:bodyPr>
          <a:lstStyle/>
          <a:p>
            <a:r>
              <a:rPr lang="en-US" sz="1600" b="1" dirty="0">
                <a:solidFill>
                  <a:schemeClr val="bg1">
                    <a:lumMod val="95000"/>
                  </a:schemeClr>
                </a:solidFill>
              </a:rPr>
              <a:t>*Numerical limit on ingredients (</a:t>
            </a:r>
            <a:r>
              <a:rPr lang="en-US" sz="1600" b="1" i="1" dirty="0">
                <a:solidFill>
                  <a:schemeClr val="bg1">
                    <a:lumMod val="95000"/>
                  </a:schemeClr>
                </a:solidFill>
              </a:rPr>
              <a:t>clean label</a:t>
            </a:r>
            <a:r>
              <a:rPr lang="en-US" sz="1600" b="1" dirty="0">
                <a:solidFill>
                  <a:schemeClr val="bg1">
                    <a:lumMod val="95000"/>
                  </a:schemeClr>
                </a:solidFill>
              </a:rPr>
              <a:t>)</a:t>
            </a:r>
          </a:p>
        </p:txBody>
      </p:sp>
      <p:sp>
        <p:nvSpPr>
          <p:cNvPr id="113" name="TextBox 112">
            <a:extLst>
              <a:ext uri="{FF2B5EF4-FFF2-40B4-BE49-F238E27FC236}">
                <a16:creationId xmlns:a16="http://schemas.microsoft.com/office/drawing/2014/main" id="{5BB3A2AF-5E10-49F4-9AA7-B3DBF2AF4471}"/>
              </a:ext>
            </a:extLst>
          </p:cNvPr>
          <p:cNvSpPr txBox="1"/>
          <p:nvPr/>
        </p:nvSpPr>
        <p:spPr>
          <a:xfrm rot="20316456">
            <a:off x="6273470" y="5269452"/>
            <a:ext cx="1812753" cy="830997"/>
          </a:xfrm>
          <a:prstGeom prst="rect">
            <a:avLst/>
          </a:prstGeom>
          <a:noFill/>
        </p:spPr>
        <p:txBody>
          <a:bodyPr wrap="square" rtlCol="0">
            <a:spAutoFit/>
          </a:bodyPr>
          <a:lstStyle/>
          <a:p>
            <a:r>
              <a:rPr lang="en-US" sz="1600" b="1">
                <a:solidFill>
                  <a:schemeClr val="bg1">
                    <a:lumMod val="95000"/>
                  </a:schemeClr>
                </a:solidFill>
              </a:rPr>
              <a:t>*Element of “</a:t>
            </a:r>
            <a:r>
              <a:rPr lang="en-US" sz="1600" b="1" i="1">
                <a:solidFill>
                  <a:schemeClr val="bg1">
                    <a:lumMod val="95000"/>
                  </a:schemeClr>
                </a:solidFill>
              </a:rPr>
              <a:t>food synthesized in the laboratory”</a:t>
            </a:r>
            <a:endParaRPr lang="en-US" sz="1600" b="1">
              <a:solidFill>
                <a:schemeClr val="bg1">
                  <a:lumMod val="95000"/>
                </a:schemeClr>
              </a:solidFill>
            </a:endParaRPr>
          </a:p>
        </p:txBody>
      </p:sp>
      <p:sp>
        <p:nvSpPr>
          <p:cNvPr id="114" name="TextBox 113">
            <a:extLst>
              <a:ext uri="{FF2B5EF4-FFF2-40B4-BE49-F238E27FC236}">
                <a16:creationId xmlns:a16="http://schemas.microsoft.com/office/drawing/2014/main" id="{94F8552D-7000-4A38-848C-E54425AE1DDA}"/>
              </a:ext>
            </a:extLst>
          </p:cNvPr>
          <p:cNvSpPr txBox="1"/>
          <p:nvPr/>
        </p:nvSpPr>
        <p:spPr>
          <a:xfrm rot="1734663">
            <a:off x="7292679" y="4670570"/>
            <a:ext cx="1812753" cy="584775"/>
          </a:xfrm>
          <a:prstGeom prst="rect">
            <a:avLst/>
          </a:prstGeom>
          <a:noFill/>
        </p:spPr>
        <p:txBody>
          <a:bodyPr wrap="square" rtlCol="0">
            <a:spAutoFit/>
          </a:bodyPr>
          <a:lstStyle/>
          <a:p>
            <a:r>
              <a:rPr lang="en-US" sz="1600" b="1">
                <a:solidFill>
                  <a:schemeClr val="bg1">
                    <a:lumMod val="95000"/>
                  </a:schemeClr>
                </a:solidFill>
              </a:rPr>
              <a:t>*Food fortification elements</a:t>
            </a:r>
          </a:p>
        </p:txBody>
      </p:sp>
      <p:sp>
        <p:nvSpPr>
          <p:cNvPr id="115" name="TextBox 114">
            <a:extLst>
              <a:ext uri="{FF2B5EF4-FFF2-40B4-BE49-F238E27FC236}">
                <a16:creationId xmlns:a16="http://schemas.microsoft.com/office/drawing/2014/main" id="{F7AE6F6E-65D8-40D5-845F-DA60B458026B}"/>
              </a:ext>
            </a:extLst>
          </p:cNvPr>
          <p:cNvSpPr txBox="1"/>
          <p:nvPr/>
        </p:nvSpPr>
        <p:spPr>
          <a:xfrm>
            <a:off x="7241556" y="3477352"/>
            <a:ext cx="1808473" cy="830997"/>
          </a:xfrm>
          <a:prstGeom prst="rect">
            <a:avLst/>
          </a:prstGeom>
          <a:noFill/>
        </p:spPr>
        <p:txBody>
          <a:bodyPr wrap="square" rtlCol="0">
            <a:spAutoFit/>
          </a:bodyPr>
          <a:lstStyle/>
          <a:p>
            <a:r>
              <a:rPr lang="en-US" sz="1600" b="1" i="1">
                <a:solidFill>
                  <a:schemeClr val="bg1">
                    <a:lumMod val="95000"/>
                  </a:schemeClr>
                </a:solidFill>
              </a:rPr>
              <a:t>*</a:t>
            </a:r>
            <a:r>
              <a:rPr lang="en-US" sz="1600" b="1">
                <a:solidFill>
                  <a:schemeClr val="bg1">
                    <a:lumMod val="95000"/>
                  </a:schemeClr>
                </a:solidFill>
              </a:rPr>
              <a:t>Nutrient element – emphasizing salt, sugar, oils, and fats</a:t>
            </a:r>
          </a:p>
        </p:txBody>
      </p:sp>
      <p:sp>
        <p:nvSpPr>
          <p:cNvPr id="116" name="Rectangle 115">
            <a:extLst>
              <a:ext uri="{FF2B5EF4-FFF2-40B4-BE49-F238E27FC236}">
                <a16:creationId xmlns:a16="http://schemas.microsoft.com/office/drawing/2014/main" id="{57E4A477-19F4-4A12-A9D7-756461D996E0}"/>
              </a:ext>
            </a:extLst>
          </p:cNvPr>
          <p:cNvSpPr/>
          <p:nvPr/>
        </p:nvSpPr>
        <p:spPr>
          <a:xfrm>
            <a:off x="9473859" y="6505261"/>
            <a:ext cx="1877437" cy="246221"/>
          </a:xfrm>
          <a:prstGeom prst="rect">
            <a:avLst/>
          </a:prstGeom>
        </p:spPr>
        <p:txBody>
          <a:bodyPr wrap="none">
            <a:spAutoFit/>
          </a:bodyPr>
          <a:lstStyle/>
          <a:p>
            <a:pPr algn="ctr"/>
            <a:r>
              <a:rPr lang="en-US" sz="1000"/>
              <a:t>(</a:t>
            </a:r>
            <a:r>
              <a:rPr lang="en-US" sz="1000" err="1"/>
              <a:t>Moubarac</a:t>
            </a:r>
            <a:r>
              <a:rPr lang="en-US" sz="1000"/>
              <a:t> et al. 2017; </a:t>
            </a:r>
            <a:r>
              <a:rPr lang="en-US" sz="1000" i="1"/>
              <a:t>Appetite</a:t>
            </a:r>
            <a:r>
              <a:rPr lang="en-US" sz="1000"/>
              <a:t>)</a:t>
            </a:r>
          </a:p>
        </p:txBody>
      </p:sp>
      <p:sp>
        <p:nvSpPr>
          <p:cNvPr id="117" name="Rectangle 116">
            <a:extLst>
              <a:ext uri="{FF2B5EF4-FFF2-40B4-BE49-F238E27FC236}">
                <a16:creationId xmlns:a16="http://schemas.microsoft.com/office/drawing/2014/main" id="{C6FF326A-A011-4A23-8E55-19A4E8081185}"/>
              </a:ext>
            </a:extLst>
          </p:cNvPr>
          <p:cNvSpPr/>
          <p:nvPr/>
        </p:nvSpPr>
        <p:spPr>
          <a:xfrm>
            <a:off x="774288" y="6504821"/>
            <a:ext cx="1787669" cy="246221"/>
          </a:xfrm>
          <a:prstGeom prst="rect">
            <a:avLst/>
          </a:prstGeom>
        </p:spPr>
        <p:txBody>
          <a:bodyPr wrap="none">
            <a:spAutoFit/>
          </a:bodyPr>
          <a:lstStyle/>
          <a:p>
            <a:pPr algn="ctr"/>
            <a:r>
              <a:rPr lang="en-US" sz="1000" dirty="0"/>
              <a:t>(Monteiro C 2009; </a:t>
            </a:r>
            <a:r>
              <a:rPr lang="en-US" sz="1000" i="1" dirty="0"/>
              <a:t>World </a:t>
            </a:r>
            <a:r>
              <a:rPr lang="en-US" sz="1000" i="1" dirty="0" err="1"/>
              <a:t>Nutr</a:t>
            </a:r>
            <a:r>
              <a:rPr lang="en-US" sz="1000" dirty="0"/>
              <a:t>)</a:t>
            </a:r>
          </a:p>
        </p:txBody>
      </p:sp>
      <p:sp>
        <p:nvSpPr>
          <p:cNvPr id="4" name="Title 3">
            <a:extLst>
              <a:ext uri="{FF2B5EF4-FFF2-40B4-BE49-F238E27FC236}">
                <a16:creationId xmlns:a16="http://schemas.microsoft.com/office/drawing/2014/main" id="{823A7C08-954E-81FA-EB4E-363577A1009B}"/>
              </a:ext>
            </a:extLst>
          </p:cNvPr>
          <p:cNvSpPr>
            <a:spLocks noGrp="1"/>
          </p:cNvSpPr>
          <p:nvPr>
            <p:ph type="title"/>
          </p:nvPr>
        </p:nvSpPr>
        <p:spPr/>
        <p:txBody>
          <a:bodyPr/>
          <a:lstStyle/>
          <a:p>
            <a:r>
              <a:rPr lang="en-US" b="1" dirty="0"/>
              <a:t>UPF definitions become longer and include more elements</a:t>
            </a:r>
            <a:endParaRPr lang="en-US" dirty="0"/>
          </a:p>
        </p:txBody>
      </p:sp>
    </p:spTree>
    <p:extLst>
      <p:ext uri="{BB962C8B-B14F-4D97-AF65-F5344CB8AC3E}">
        <p14:creationId xmlns:p14="http://schemas.microsoft.com/office/powerpoint/2010/main" val="226839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World Map Countries · Free vector graphic on Pixabay">
            <a:extLst>
              <a:ext uri="{FF2B5EF4-FFF2-40B4-BE49-F238E27FC236}">
                <a16:creationId xmlns:a16="http://schemas.microsoft.com/office/drawing/2014/main" id="{1478819B-C804-4E95-918E-A1E79017C643}"/>
              </a:ext>
            </a:extLst>
          </p:cNvPr>
          <p:cNvPicPr>
            <a:picLocks noChangeAspect="1"/>
          </p:cNvPicPr>
          <p:nvPr/>
        </p:nvPicPr>
        <p:blipFill>
          <a:blip r:embed="rId3"/>
          <a:stretch>
            <a:fillRect/>
          </a:stretch>
        </p:blipFill>
        <p:spPr>
          <a:xfrm>
            <a:off x="338016" y="1489677"/>
            <a:ext cx="10734430" cy="5386753"/>
          </a:xfrm>
          <a:prstGeom prst="rect">
            <a:avLst/>
          </a:prstGeom>
        </p:spPr>
      </p:pic>
      <p:sp>
        <p:nvSpPr>
          <p:cNvPr id="14" name="TextBox 13">
            <a:extLst>
              <a:ext uri="{FF2B5EF4-FFF2-40B4-BE49-F238E27FC236}">
                <a16:creationId xmlns:a16="http://schemas.microsoft.com/office/drawing/2014/main" id="{AF209AB5-13FC-4920-9DD8-8C1D7D5061CA}"/>
              </a:ext>
            </a:extLst>
          </p:cNvPr>
          <p:cNvSpPr txBox="1"/>
          <p:nvPr/>
        </p:nvSpPr>
        <p:spPr>
          <a:xfrm>
            <a:off x="621324" y="3229708"/>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USA</a:t>
            </a:r>
          </a:p>
          <a:p>
            <a:pPr algn="ctr"/>
            <a:r>
              <a:rPr lang="en-US" dirty="0">
                <a:cs typeface="Calibri"/>
              </a:rPr>
              <a:t>58% kcal</a:t>
            </a:r>
          </a:p>
        </p:txBody>
      </p:sp>
      <p:sp>
        <p:nvSpPr>
          <p:cNvPr id="15" name="TextBox 14">
            <a:extLst>
              <a:ext uri="{FF2B5EF4-FFF2-40B4-BE49-F238E27FC236}">
                <a16:creationId xmlns:a16="http://schemas.microsoft.com/office/drawing/2014/main" id="{AC1D3A0B-155A-473B-9AFB-B802401834FC}"/>
              </a:ext>
            </a:extLst>
          </p:cNvPr>
          <p:cNvSpPr txBox="1"/>
          <p:nvPr/>
        </p:nvSpPr>
        <p:spPr>
          <a:xfrm>
            <a:off x="1197708" y="887044"/>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Canada</a:t>
            </a:r>
          </a:p>
          <a:p>
            <a:pPr algn="ctr"/>
            <a:r>
              <a:rPr lang="en-US">
                <a:cs typeface="Calibri"/>
              </a:rPr>
              <a:t>45% kcal</a:t>
            </a:r>
          </a:p>
        </p:txBody>
      </p:sp>
      <p:sp>
        <p:nvSpPr>
          <p:cNvPr id="16" name="TextBox 15">
            <a:extLst>
              <a:ext uri="{FF2B5EF4-FFF2-40B4-BE49-F238E27FC236}">
                <a16:creationId xmlns:a16="http://schemas.microsoft.com/office/drawing/2014/main" id="{B731D242-0BCE-4242-999F-63BCFEC7B919}"/>
              </a:ext>
            </a:extLst>
          </p:cNvPr>
          <p:cNvSpPr txBox="1"/>
          <p:nvPr/>
        </p:nvSpPr>
        <p:spPr>
          <a:xfrm>
            <a:off x="4348782" y="1306557"/>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The UK</a:t>
            </a:r>
          </a:p>
          <a:p>
            <a:pPr algn="ctr"/>
            <a:r>
              <a:rPr lang="en-US">
                <a:cs typeface="Calibri"/>
              </a:rPr>
              <a:t>53% kcal</a:t>
            </a:r>
          </a:p>
        </p:txBody>
      </p:sp>
      <p:sp>
        <p:nvSpPr>
          <p:cNvPr id="17" name="TextBox 16">
            <a:extLst>
              <a:ext uri="{FF2B5EF4-FFF2-40B4-BE49-F238E27FC236}">
                <a16:creationId xmlns:a16="http://schemas.microsoft.com/office/drawing/2014/main" id="{CB345785-46DC-4A41-90F4-EFA39D60EF92}"/>
              </a:ext>
            </a:extLst>
          </p:cNvPr>
          <p:cNvSpPr txBox="1"/>
          <p:nvPr/>
        </p:nvSpPr>
        <p:spPr>
          <a:xfrm>
            <a:off x="4363258" y="5282415"/>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Brazil</a:t>
            </a:r>
            <a:endParaRPr lang="en-US"/>
          </a:p>
          <a:p>
            <a:pPr algn="ctr"/>
            <a:r>
              <a:rPr lang="en-US">
                <a:cs typeface="Calibri"/>
              </a:rPr>
              <a:t>30% kcal</a:t>
            </a:r>
          </a:p>
        </p:txBody>
      </p:sp>
      <p:cxnSp>
        <p:nvCxnSpPr>
          <p:cNvPr id="20" name="Straight Arrow Connector 19">
            <a:extLst>
              <a:ext uri="{FF2B5EF4-FFF2-40B4-BE49-F238E27FC236}">
                <a16:creationId xmlns:a16="http://schemas.microsoft.com/office/drawing/2014/main" id="{8990C2C7-0733-40A1-BD63-6953C05FD559}"/>
              </a:ext>
            </a:extLst>
          </p:cNvPr>
          <p:cNvCxnSpPr/>
          <p:nvPr/>
        </p:nvCxnSpPr>
        <p:spPr>
          <a:xfrm>
            <a:off x="4300735" y="4643508"/>
            <a:ext cx="459154" cy="644769"/>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A2FFBE-9F39-4A3A-A07A-B379750B0E13}"/>
              </a:ext>
            </a:extLst>
          </p:cNvPr>
          <p:cNvCxnSpPr>
            <a:cxnSpLocks/>
            <a:stCxn id="16" idx="2"/>
          </p:cNvCxnSpPr>
          <p:nvPr/>
        </p:nvCxnSpPr>
        <p:spPr>
          <a:xfrm>
            <a:off x="4880228" y="1952888"/>
            <a:ext cx="955675" cy="774848"/>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4B25E1D-D769-4D5F-A71C-4C9079CF251B}"/>
              </a:ext>
            </a:extLst>
          </p:cNvPr>
          <p:cNvCxnSpPr>
            <a:cxnSpLocks/>
            <a:stCxn id="15" idx="2"/>
          </p:cNvCxnSpPr>
          <p:nvPr/>
        </p:nvCxnSpPr>
        <p:spPr>
          <a:xfrm>
            <a:off x="1729154" y="1533375"/>
            <a:ext cx="365369" cy="770206"/>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0F7E862-7408-40AB-A1F8-6673231DCA85}"/>
              </a:ext>
            </a:extLst>
          </p:cNvPr>
          <p:cNvCxnSpPr>
            <a:cxnSpLocks/>
          </p:cNvCxnSpPr>
          <p:nvPr/>
        </p:nvCxnSpPr>
        <p:spPr>
          <a:xfrm flipH="1">
            <a:off x="1418491" y="3010873"/>
            <a:ext cx="752231" cy="224693"/>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843529C-F744-47E0-A0E9-970CAE7F1F92}"/>
              </a:ext>
            </a:extLst>
          </p:cNvPr>
          <p:cNvSpPr txBox="1"/>
          <p:nvPr/>
        </p:nvSpPr>
        <p:spPr>
          <a:xfrm>
            <a:off x="-3297" y="5528529"/>
            <a:ext cx="242081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cs typeface="Calibri"/>
              </a:rPr>
              <a:t>Adams and White, </a:t>
            </a:r>
            <a:r>
              <a:rPr lang="en-US" sz="800" i="1">
                <a:cs typeface="Calibri"/>
              </a:rPr>
              <a:t>Int J </a:t>
            </a:r>
            <a:r>
              <a:rPr lang="en-US" sz="800" i="1" err="1">
                <a:cs typeface="Calibri"/>
              </a:rPr>
              <a:t>Behav</a:t>
            </a:r>
            <a:r>
              <a:rPr lang="en-US" sz="800" i="1">
                <a:cs typeface="Calibri"/>
              </a:rPr>
              <a:t> Nutr Phys Act</a:t>
            </a:r>
            <a:r>
              <a:rPr lang="en-US" sz="800">
                <a:cs typeface="Calibri"/>
              </a:rPr>
              <a:t> 2015</a:t>
            </a:r>
          </a:p>
          <a:p>
            <a:r>
              <a:rPr lang="en-US" sz="800" err="1">
                <a:ea typeface="+mn-lt"/>
                <a:cs typeface="+mn-lt"/>
              </a:rPr>
              <a:t>Cediel</a:t>
            </a:r>
            <a:r>
              <a:rPr lang="en-US" sz="800">
                <a:ea typeface="+mn-lt"/>
                <a:cs typeface="+mn-lt"/>
              </a:rPr>
              <a:t> et al. </a:t>
            </a:r>
            <a:r>
              <a:rPr lang="en-US" sz="800" i="1">
                <a:ea typeface="+mn-lt"/>
                <a:cs typeface="+mn-lt"/>
              </a:rPr>
              <a:t>Public Health Nutr</a:t>
            </a:r>
            <a:r>
              <a:rPr lang="en-US" sz="800">
                <a:ea typeface="+mn-lt"/>
                <a:cs typeface="+mn-lt"/>
              </a:rPr>
              <a:t> 2018</a:t>
            </a:r>
          </a:p>
          <a:p>
            <a:r>
              <a:rPr lang="en-US" sz="800">
                <a:ea typeface="+mn-lt"/>
                <a:cs typeface="+mn-lt"/>
              </a:rPr>
              <a:t>Julia et al. </a:t>
            </a:r>
            <a:r>
              <a:rPr lang="en-US" sz="800" i="1">
                <a:ea typeface="+mn-lt"/>
                <a:cs typeface="+mn-lt"/>
              </a:rPr>
              <a:t>Public Health Nutr </a:t>
            </a:r>
            <a:r>
              <a:rPr lang="en-US" sz="800">
                <a:ea typeface="+mn-lt"/>
                <a:cs typeface="+mn-lt"/>
              </a:rPr>
              <a:t>2018</a:t>
            </a:r>
          </a:p>
          <a:p>
            <a:r>
              <a:rPr lang="en-US" sz="800" err="1">
                <a:ea typeface="+mn-lt"/>
                <a:cs typeface="+mn-lt"/>
              </a:rPr>
              <a:t>Louzada</a:t>
            </a:r>
            <a:r>
              <a:rPr lang="en-US" sz="800">
                <a:ea typeface="+mn-lt"/>
                <a:cs typeface="+mn-lt"/>
              </a:rPr>
              <a:t> et al. </a:t>
            </a:r>
            <a:r>
              <a:rPr lang="en-US" sz="800" i="1" err="1">
                <a:ea typeface="+mn-lt"/>
                <a:cs typeface="+mn-lt"/>
              </a:rPr>
              <a:t>Prev</a:t>
            </a:r>
            <a:r>
              <a:rPr lang="en-US" sz="800" i="1">
                <a:ea typeface="+mn-lt"/>
                <a:cs typeface="+mn-lt"/>
              </a:rPr>
              <a:t> Med</a:t>
            </a:r>
            <a:r>
              <a:rPr lang="en-US" sz="800">
                <a:ea typeface="+mn-lt"/>
                <a:cs typeface="+mn-lt"/>
              </a:rPr>
              <a:t> 2015</a:t>
            </a:r>
          </a:p>
          <a:p>
            <a:r>
              <a:rPr lang="en-US" sz="800">
                <a:ea typeface="+mn-lt"/>
                <a:cs typeface="+mn-lt"/>
              </a:rPr>
              <a:t>Machado et al. </a:t>
            </a:r>
            <a:r>
              <a:rPr lang="en-US" sz="800" i="1">
                <a:ea typeface="+mn-lt"/>
                <a:cs typeface="+mn-lt"/>
              </a:rPr>
              <a:t>BMJ Open</a:t>
            </a:r>
            <a:r>
              <a:rPr lang="en-US" sz="800">
                <a:ea typeface="+mn-lt"/>
                <a:cs typeface="+mn-lt"/>
              </a:rPr>
              <a:t> 2019</a:t>
            </a:r>
          </a:p>
          <a:p>
            <a:r>
              <a:rPr lang="en-US" sz="800">
                <a:ea typeface="+mn-lt"/>
                <a:cs typeface="+mn-lt"/>
              </a:rPr>
              <a:t>Martinez Steele et al. </a:t>
            </a:r>
            <a:r>
              <a:rPr lang="en-US" sz="800" i="1">
                <a:ea typeface="+mn-lt"/>
                <a:cs typeface="+mn-lt"/>
              </a:rPr>
              <a:t>BMJ Open</a:t>
            </a:r>
            <a:r>
              <a:rPr lang="en-US" sz="800">
                <a:ea typeface="+mn-lt"/>
                <a:cs typeface="+mn-lt"/>
              </a:rPr>
              <a:t> 2016</a:t>
            </a:r>
          </a:p>
          <a:p>
            <a:r>
              <a:rPr lang="en-US" sz="800">
                <a:cs typeface="Calibri"/>
              </a:rPr>
              <a:t>Monteiro et al. </a:t>
            </a:r>
            <a:r>
              <a:rPr lang="en-US" sz="800" i="1">
                <a:cs typeface="Calibri"/>
              </a:rPr>
              <a:t>Public Health Nutr </a:t>
            </a:r>
            <a:r>
              <a:rPr lang="en-US" sz="800">
                <a:cs typeface="Calibri"/>
              </a:rPr>
              <a:t>2017</a:t>
            </a:r>
          </a:p>
          <a:p>
            <a:r>
              <a:rPr lang="en-US" sz="800" err="1">
                <a:cs typeface="Calibri"/>
              </a:rPr>
              <a:t>Nardocci</a:t>
            </a:r>
            <a:r>
              <a:rPr lang="en-US" sz="800">
                <a:cs typeface="Calibri"/>
              </a:rPr>
              <a:t> et al. </a:t>
            </a:r>
            <a:r>
              <a:rPr lang="en-US" sz="800" i="1">
                <a:cs typeface="Calibri"/>
              </a:rPr>
              <a:t>Can J Public Health</a:t>
            </a:r>
            <a:r>
              <a:rPr lang="en-US" sz="800">
                <a:cs typeface="Calibri"/>
              </a:rPr>
              <a:t> 2019</a:t>
            </a:r>
          </a:p>
          <a:p>
            <a:r>
              <a:rPr lang="en-US" sz="800">
                <a:cs typeface="Calibri"/>
              </a:rPr>
              <a:t>Ruggiero et al. </a:t>
            </a:r>
            <a:r>
              <a:rPr lang="en-US" sz="800" i="1">
                <a:cs typeface="Calibri"/>
              </a:rPr>
              <a:t>Public Health Nutr</a:t>
            </a:r>
            <a:r>
              <a:rPr lang="en-US" sz="800">
                <a:cs typeface="Calibri"/>
              </a:rPr>
              <a:t> 2021</a:t>
            </a:r>
          </a:p>
          <a:p>
            <a:endParaRPr lang="en-US">
              <a:cs typeface="Calibri"/>
            </a:endParaRPr>
          </a:p>
        </p:txBody>
      </p:sp>
      <p:sp>
        <p:nvSpPr>
          <p:cNvPr id="27" name="TextBox 26">
            <a:extLst>
              <a:ext uri="{FF2B5EF4-FFF2-40B4-BE49-F238E27FC236}">
                <a16:creationId xmlns:a16="http://schemas.microsoft.com/office/drawing/2014/main" id="{F89341B4-2122-4957-8D4E-8F0E804EE202}"/>
              </a:ext>
            </a:extLst>
          </p:cNvPr>
          <p:cNvSpPr txBox="1"/>
          <p:nvPr/>
        </p:nvSpPr>
        <p:spPr>
          <a:xfrm>
            <a:off x="8424985" y="5551954"/>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Australia</a:t>
            </a:r>
            <a:endParaRPr lang="en-US"/>
          </a:p>
          <a:p>
            <a:pPr algn="ctr"/>
            <a:r>
              <a:rPr lang="en-US">
                <a:cs typeface="Calibri"/>
              </a:rPr>
              <a:t>42% kcal</a:t>
            </a:r>
          </a:p>
        </p:txBody>
      </p:sp>
      <p:cxnSp>
        <p:nvCxnSpPr>
          <p:cNvPr id="28" name="Straight Arrow Connector 27">
            <a:extLst>
              <a:ext uri="{FF2B5EF4-FFF2-40B4-BE49-F238E27FC236}">
                <a16:creationId xmlns:a16="http://schemas.microsoft.com/office/drawing/2014/main" id="{59884E63-A5D5-44B3-99CB-F2283115D4C4}"/>
              </a:ext>
            </a:extLst>
          </p:cNvPr>
          <p:cNvCxnSpPr>
            <a:cxnSpLocks/>
            <a:endCxn id="27" idx="0"/>
          </p:cNvCxnSpPr>
          <p:nvPr/>
        </p:nvCxnSpPr>
        <p:spPr>
          <a:xfrm flipH="1">
            <a:off x="8956431" y="4984247"/>
            <a:ext cx="488462" cy="567707"/>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D164CB6-B16E-4035-A1D7-4BD7E61B20C5}"/>
              </a:ext>
            </a:extLst>
          </p:cNvPr>
          <p:cNvSpPr txBox="1"/>
          <p:nvPr/>
        </p:nvSpPr>
        <p:spPr>
          <a:xfrm>
            <a:off x="1676400" y="4646245"/>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Chile</a:t>
            </a:r>
            <a:endParaRPr lang="en-US"/>
          </a:p>
          <a:p>
            <a:pPr algn="ctr"/>
            <a:r>
              <a:rPr lang="en-US">
                <a:cs typeface="Calibri"/>
              </a:rPr>
              <a:t>29% kcal</a:t>
            </a:r>
          </a:p>
        </p:txBody>
      </p:sp>
      <p:cxnSp>
        <p:nvCxnSpPr>
          <p:cNvPr id="30" name="Straight Arrow Connector 29">
            <a:extLst>
              <a:ext uri="{FF2B5EF4-FFF2-40B4-BE49-F238E27FC236}">
                <a16:creationId xmlns:a16="http://schemas.microsoft.com/office/drawing/2014/main" id="{1AED3BAC-D5A0-43F3-8F24-87702ABBE489}"/>
              </a:ext>
            </a:extLst>
          </p:cNvPr>
          <p:cNvCxnSpPr>
            <a:cxnSpLocks/>
          </p:cNvCxnSpPr>
          <p:nvPr/>
        </p:nvCxnSpPr>
        <p:spPr>
          <a:xfrm>
            <a:off x="2747107" y="5013567"/>
            <a:ext cx="722922" cy="234463"/>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B92CFC6-8193-4730-BE12-C46EE537A199}"/>
              </a:ext>
            </a:extLst>
          </p:cNvPr>
          <p:cNvSpPr txBox="1"/>
          <p:nvPr/>
        </p:nvSpPr>
        <p:spPr>
          <a:xfrm>
            <a:off x="6693360" y="982880"/>
            <a:ext cx="3372704"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16 European Countries</a:t>
            </a:r>
            <a:endParaRPr lang="en-US"/>
          </a:p>
          <a:p>
            <a:pPr algn="ctr"/>
            <a:r>
              <a:rPr lang="en-US">
                <a:cs typeface="Calibri"/>
              </a:rPr>
              <a:t>10-46% purchased dietary energy</a:t>
            </a:r>
            <a:endParaRPr lang="en-US"/>
          </a:p>
        </p:txBody>
      </p:sp>
      <p:cxnSp>
        <p:nvCxnSpPr>
          <p:cNvPr id="21" name="Straight Arrow Connector 20">
            <a:extLst>
              <a:ext uri="{FF2B5EF4-FFF2-40B4-BE49-F238E27FC236}">
                <a16:creationId xmlns:a16="http://schemas.microsoft.com/office/drawing/2014/main" id="{20ABA912-3A0B-4600-8D5F-D29606EF61AA}"/>
              </a:ext>
            </a:extLst>
          </p:cNvPr>
          <p:cNvCxnSpPr>
            <a:cxnSpLocks/>
            <a:stCxn id="18" idx="2"/>
          </p:cNvCxnSpPr>
          <p:nvPr/>
        </p:nvCxnSpPr>
        <p:spPr>
          <a:xfrm flipH="1">
            <a:off x="5988659" y="1629211"/>
            <a:ext cx="2391053" cy="915873"/>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DDB94B-D075-45AD-9EFE-81A0B5F85B40}"/>
              </a:ext>
            </a:extLst>
          </p:cNvPr>
          <p:cNvSpPr txBox="1"/>
          <p:nvPr/>
        </p:nvSpPr>
        <p:spPr>
          <a:xfrm>
            <a:off x="5507531" y="986339"/>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France</a:t>
            </a:r>
          </a:p>
          <a:p>
            <a:pPr algn="ctr"/>
            <a:r>
              <a:rPr lang="en-US">
                <a:cs typeface="Calibri"/>
              </a:rPr>
              <a:t>36% kcal</a:t>
            </a:r>
          </a:p>
        </p:txBody>
      </p:sp>
      <p:cxnSp>
        <p:nvCxnSpPr>
          <p:cNvPr id="31" name="Straight Arrow Connector 30">
            <a:extLst>
              <a:ext uri="{FF2B5EF4-FFF2-40B4-BE49-F238E27FC236}">
                <a16:creationId xmlns:a16="http://schemas.microsoft.com/office/drawing/2014/main" id="{AC92ADFB-ED6D-44A8-A0E3-E2F26081ED1C}"/>
              </a:ext>
            </a:extLst>
          </p:cNvPr>
          <p:cNvCxnSpPr>
            <a:cxnSpLocks/>
            <a:endCxn id="22" idx="2"/>
          </p:cNvCxnSpPr>
          <p:nvPr/>
        </p:nvCxnSpPr>
        <p:spPr>
          <a:xfrm flipV="1">
            <a:off x="5742596" y="1632670"/>
            <a:ext cx="296381" cy="941642"/>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C9A674-355A-494B-9D22-71D68281AE91}"/>
              </a:ext>
            </a:extLst>
          </p:cNvPr>
          <p:cNvSpPr txBox="1"/>
          <p:nvPr/>
        </p:nvSpPr>
        <p:spPr>
          <a:xfrm>
            <a:off x="4018574" y="2896785"/>
            <a:ext cx="1062892"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Italy</a:t>
            </a:r>
          </a:p>
          <a:p>
            <a:pPr algn="ctr"/>
            <a:r>
              <a:rPr lang="en-US">
                <a:cs typeface="Calibri"/>
              </a:rPr>
              <a:t>17% kcal</a:t>
            </a:r>
          </a:p>
        </p:txBody>
      </p:sp>
      <p:cxnSp>
        <p:nvCxnSpPr>
          <p:cNvPr id="33" name="Straight Arrow Connector 32">
            <a:extLst>
              <a:ext uri="{FF2B5EF4-FFF2-40B4-BE49-F238E27FC236}">
                <a16:creationId xmlns:a16="http://schemas.microsoft.com/office/drawing/2014/main" id="{3BA4B381-3F2C-4906-9435-D4FD5709EFD8}"/>
              </a:ext>
            </a:extLst>
          </p:cNvPr>
          <p:cNvCxnSpPr>
            <a:cxnSpLocks/>
          </p:cNvCxnSpPr>
          <p:nvPr/>
        </p:nvCxnSpPr>
        <p:spPr>
          <a:xfrm flipH="1">
            <a:off x="4815741" y="2756872"/>
            <a:ext cx="1172918" cy="137381"/>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881FCE8-7D00-BB7E-1CB9-1C8AA95B211A}"/>
              </a:ext>
            </a:extLst>
          </p:cNvPr>
          <p:cNvSpPr>
            <a:spLocks noGrp="1"/>
          </p:cNvSpPr>
          <p:nvPr>
            <p:ph type="title"/>
          </p:nvPr>
        </p:nvSpPr>
        <p:spPr/>
        <p:txBody>
          <a:bodyPr/>
          <a:lstStyle/>
          <a:p>
            <a:r>
              <a:rPr lang="en-US" sz="2800" dirty="0"/>
              <a:t>Global (ultra) processed food consumption</a:t>
            </a:r>
            <a:endParaRPr lang="en-US" dirty="0"/>
          </a:p>
        </p:txBody>
      </p:sp>
    </p:spTree>
    <p:extLst>
      <p:ext uri="{BB962C8B-B14F-4D97-AF65-F5344CB8AC3E}">
        <p14:creationId xmlns:p14="http://schemas.microsoft.com/office/powerpoint/2010/main" val="256201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D9799A-8106-4098-A405-76439E3B605B}"/>
              </a:ext>
            </a:extLst>
          </p:cNvPr>
          <p:cNvSpPr>
            <a:spLocks noGrp="1"/>
          </p:cNvSpPr>
          <p:nvPr>
            <p:ph type="title"/>
          </p:nvPr>
        </p:nvSpPr>
        <p:spPr>
          <a:xfrm>
            <a:off x="550605" y="395501"/>
            <a:ext cx="5551025" cy="914400"/>
          </a:xfrm>
        </p:spPr>
        <p:txBody>
          <a:bodyPr/>
          <a:lstStyle/>
          <a:p>
            <a:r>
              <a:rPr lang="en-US" b="1" dirty="0"/>
              <a:t>Avoid this…</a:t>
            </a:r>
          </a:p>
        </p:txBody>
      </p:sp>
      <p:sp>
        <p:nvSpPr>
          <p:cNvPr id="6" name="Title 2">
            <a:extLst>
              <a:ext uri="{FF2B5EF4-FFF2-40B4-BE49-F238E27FC236}">
                <a16:creationId xmlns:a16="http://schemas.microsoft.com/office/drawing/2014/main" id="{F609124F-6AAD-44B0-894F-5DD7771743A5}"/>
              </a:ext>
            </a:extLst>
          </p:cNvPr>
          <p:cNvSpPr txBox="1">
            <a:spLocks/>
          </p:cNvSpPr>
          <p:nvPr/>
        </p:nvSpPr>
        <p:spPr>
          <a:xfrm>
            <a:off x="5523282" y="325458"/>
            <a:ext cx="5551025" cy="9144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kern="1200">
                <a:solidFill>
                  <a:srgbClr val="012169"/>
                </a:solidFill>
                <a:latin typeface="Sitka Text" panose="020F0502020204030204" pitchFamily="34" charset="0"/>
                <a:ea typeface="+mj-ea"/>
                <a:cs typeface="Sitka Text" panose="020F0502020204030204" pitchFamily="34" charset="0"/>
              </a:defRPr>
            </a:lvl1pPr>
          </a:lstStyle>
          <a:p>
            <a:pPr algn="r"/>
            <a:r>
              <a:rPr lang="en-US" b="1" dirty="0"/>
              <a:t>...but consume this?</a:t>
            </a:r>
          </a:p>
        </p:txBody>
      </p:sp>
      <p:pic>
        <p:nvPicPr>
          <p:cNvPr id="2" name="Picture 1">
            <a:extLst>
              <a:ext uri="{FF2B5EF4-FFF2-40B4-BE49-F238E27FC236}">
                <a16:creationId xmlns:a16="http://schemas.microsoft.com/office/drawing/2014/main" id="{CB5CED50-0A5A-4DBF-8A25-BAD517EC82ED}"/>
              </a:ext>
            </a:extLst>
          </p:cNvPr>
          <p:cNvPicPr>
            <a:picLocks noChangeAspect="1"/>
          </p:cNvPicPr>
          <p:nvPr/>
        </p:nvPicPr>
        <p:blipFill rotWithShape="1">
          <a:blip r:embed="rId3"/>
          <a:srcRect r="92559"/>
          <a:stretch/>
        </p:blipFill>
        <p:spPr>
          <a:xfrm>
            <a:off x="4004174" y="0"/>
            <a:ext cx="645427" cy="6679361"/>
          </a:xfrm>
          <a:prstGeom prst="rect">
            <a:avLst/>
          </a:prstGeom>
        </p:spPr>
      </p:pic>
      <p:sp>
        <p:nvSpPr>
          <p:cNvPr id="5" name="TextBox 4">
            <a:extLst>
              <a:ext uri="{FF2B5EF4-FFF2-40B4-BE49-F238E27FC236}">
                <a16:creationId xmlns:a16="http://schemas.microsoft.com/office/drawing/2014/main" id="{22636E68-D3FB-4A93-85E5-526759331C6A}"/>
              </a:ext>
            </a:extLst>
          </p:cNvPr>
          <p:cNvSpPr txBox="1"/>
          <p:nvPr/>
        </p:nvSpPr>
        <p:spPr>
          <a:xfrm>
            <a:off x="9662203" y="6519826"/>
            <a:ext cx="1913727" cy="238415"/>
          </a:xfrm>
          <a:prstGeom prst="rect">
            <a:avLst/>
          </a:prstGeom>
          <a:noFill/>
        </p:spPr>
        <p:txBody>
          <a:bodyPr wrap="none" rtlCol="0">
            <a:noAutofit/>
          </a:bodyPr>
          <a:lstStyle/>
          <a:p>
            <a:pPr algn="l"/>
            <a:r>
              <a:rPr lang="en-US" sz="1050" dirty="0"/>
              <a:t>Aston et al, 2008; Eur J Clin </a:t>
            </a:r>
            <a:r>
              <a:rPr lang="en-US" sz="1050" dirty="0" err="1"/>
              <a:t>Nutr</a:t>
            </a:r>
            <a:endParaRPr lang="en-US" sz="1050" i="1" dirty="0"/>
          </a:p>
        </p:txBody>
      </p:sp>
      <p:pic>
        <p:nvPicPr>
          <p:cNvPr id="3074" name="Picture 2" descr="I love sliced white bread. It&amp;#39;s the best thing since … er, sliced white  bread | Food | The Guardian">
            <a:extLst>
              <a:ext uri="{FF2B5EF4-FFF2-40B4-BE49-F238E27FC236}">
                <a16:creationId xmlns:a16="http://schemas.microsoft.com/office/drawing/2014/main" id="{8FEFEF27-EE13-440A-8523-565928D1E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05" y="1002374"/>
            <a:ext cx="3257476" cy="3257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made Bread Recipe - Tastes Better from Scratch">
            <a:extLst>
              <a:ext uri="{FF2B5EF4-FFF2-40B4-BE49-F238E27FC236}">
                <a16:creationId xmlns:a16="http://schemas.microsoft.com/office/drawing/2014/main" id="{51F9A3E5-8A70-4C42-8A85-07FA8449C6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4" b="38638"/>
          <a:stretch/>
        </p:blipFill>
        <p:spPr bwMode="auto">
          <a:xfrm>
            <a:off x="7584998" y="1002374"/>
            <a:ext cx="3369513" cy="32574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2A1977-499D-4325-89E1-7A0D2767CB10}"/>
              </a:ext>
            </a:extLst>
          </p:cNvPr>
          <p:cNvPicPr>
            <a:picLocks noChangeAspect="1"/>
          </p:cNvPicPr>
          <p:nvPr/>
        </p:nvPicPr>
        <p:blipFill rotWithShape="1">
          <a:blip r:embed="rId3"/>
          <a:srcRect l="37817" t="2167" r="37835"/>
          <a:stretch/>
        </p:blipFill>
        <p:spPr>
          <a:xfrm>
            <a:off x="4583661" y="-21772"/>
            <a:ext cx="2522551" cy="6679361"/>
          </a:xfrm>
          <a:prstGeom prst="rect">
            <a:avLst/>
          </a:prstGeom>
        </p:spPr>
      </p:pic>
      <p:sp>
        <p:nvSpPr>
          <p:cNvPr id="10" name="Rectangle 9">
            <a:extLst>
              <a:ext uri="{FF2B5EF4-FFF2-40B4-BE49-F238E27FC236}">
                <a16:creationId xmlns:a16="http://schemas.microsoft.com/office/drawing/2014/main" id="{2F664230-4945-438E-847B-E964B29867F8}"/>
              </a:ext>
            </a:extLst>
          </p:cNvPr>
          <p:cNvSpPr/>
          <p:nvPr/>
        </p:nvSpPr>
        <p:spPr>
          <a:xfrm>
            <a:off x="550605" y="4365173"/>
            <a:ext cx="3257476" cy="197584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‘Commercial’ pre-sliced white bread</a:t>
            </a:r>
          </a:p>
          <a:p>
            <a:pPr algn="ctr"/>
            <a:r>
              <a:rPr lang="en-US" sz="1600" dirty="0">
                <a:solidFill>
                  <a:schemeClr val="tx1"/>
                </a:solidFill>
              </a:rPr>
              <a:t>Because this product is ‘mass-produced’ and contains ‘cosmetic additives,’ Nova classifies this as an ultra-processed food and recommends avoidance.</a:t>
            </a:r>
            <a:endParaRPr lang="en-US" dirty="0">
              <a:solidFill>
                <a:schemeClr val="tx1"/>
              </a:solidFill>
            </a:endParaRPr>
          </a:p>
        </p:txBody>
      </p:sp>
      <p:sp>
        <p:nvSpPr>
          <p:cNvPr id="12" name="Rectangle 11">
            <a:extLst>
              <a:ext uri="{FF2B5EF4-FFF2-40B4-BE49-F238E27FC236}">
                <a16:creationId xmlns:a16="http://schemas.microsoft.com/office/drawing/2014/main" id="{01915262-197A-4095-B294-FD8194428A45}"/>
              </a:ext>
            </a:extLst>
          </p:cNvPr>
          <p:cNvSpPr/>
          <p:nvPr/>
        </p:nvSpPr>
        <p:spPr>
          <a:xfrm>
            <a:off x="7584998" y="4365172"/>
            <a:ext cx="3369513" cy="205400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‘Home-made’ white bread</a:t>
            </a:r>
          </a:p>
          <a:p>
            <a:pPr algn="ctr"/>
            <a:endParaRPr lang="en-US" b="1" dirty="0">
              <a:solidFill>
                <a:schemeClr val="tx1"/>
              </a:solidFill>
            </a:endParaRPr>
          </a:p>
          <a:p>
            <a:pPr algn="ctr"/>
            <a:r>
              <a:rPr lang="en-US" sz="1600" dirty="0">
                <a:solidFill>
                  <a:schemeClr val="tx1"/>
                </a:solidFill>
              </a:rPr>
              <a:t>Nova would encourage intake of homemade white bread, despite postprandial glycemia and satiety not differing between the varieties of bread</a:t>
            </a:r>
            <a:r>
              <a:rPr lang="en-US" sz="1400" dirty="0">
                <a:solidFill>
                  <a:schemeClr val="tx1"/>
                </a:solidFill>
              </a:rPr>
              <a:t>.</a:t>
            </a:r>
            <a:endParaRPr lang="en-US" sz="1600" dirty="0">
              <a:solidFill>
                <a:schemeClr val="tx1"/>
              </a:solidFill>
            </a:endParaRPr>
          </a:p>
        </p:txBody>
      </p:sp>
      <p:sp>
        <p:nvSpPr>
          <p:cNvPr id="13" name="Rectangle 12">
            <a:extLst>
              <a:ext uri="{FF2B5EF4-FFF2-40B4-BE49-F238E27FC236}">
                <a16:creationId xmlns:a16="http://schemas.microsoft.com/office/drawing/2014/main" id="{35293D10-D87F-49AE-B76E-42B0928CEDB8}"/>
              </a:ext>
            </a:extLst>
          </p:cNvPr>
          <p:cNvSpPr/>
          <p:nvPr/>
        </p:nvSpPr>
        <p:spPr>
          <a:xfrm>
            <a:off x="5102468" y="162384"/>
            <a:ext cx="1495425" cy="584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No difference in GI</a:t>
            </a:r>
          </a:p>
        </p:txBody>
      </p:sp>
    </p:spTree>
    <p:extLst>
      <p:ext uri="{BB962C8B-B14F-4D97-AF65-F5344CB8AC3E}">
        <p14:creationId xmlns:p14="http://schemas.microsoft.com/office/powerpoint/2010/main" val="184234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75CF4-ACFB-4467-98F4-479670AB8C14}"/>
              </a:ext>
            </a:extLst>
          </p:cNvPr>
          <p:cNvSpPr>
            <a:spLocks noGrp="1"/>
          </p:cNvSpPr>
          <p:nvPr>
            <p:ph type="title"/>
          </p:nvPr>
        </p:nvSpPr>
        <p:spPr/>
        <p:txBody>
          <a:bodyPr/>
          <a:lstStyle/>
          <a:p>
            <a:r>
              <a:rPr lang="en-US" dirty="0"/>
              <a:t>Do we know now more than we did 15 years ago?</a:t>
            </a:r>
          </a:p>
        </p:txBody>
      </p:sp>
      <p:grpSp>
        <p:nvGrpSpPr>
          <p:cNvPr id="14" name="Group 13">
            <a:extLst>
              <a:ext uri="{FF2B5EF4-FFF2-40B4-BE49-F238E27FC236}">
                <a16:creationId xmlns:a16="http://schemas.microsoft.com/office/drawing/2014/main" id="{47E6EC07-E463-0016-006E-091CD5F7EF47}"/>
              </a:ext>
            </a:extLst>
          </p:cNvPr>
          <p:cNvGrpSpPr/>
          <p:nvPr/>
        </p:nvGrpSpPr>
        <p:grpSpPr>
          <a:xfrm>
            <a:off x="1479291" y="1990578"/>
            <a:ext cx="3764523" cy="2936002"/>
            <a:chOff x="462309" y="2072095"/>
            <a:chExt cx="3282707" cy="2713810"/>
          </a:xfrm>
        </p:grpSpPr>
        <p:grpSp>
          <p:nvGrpSpPr>
            <p:cNvPr id="9" name="Group 8">
              <a:extLst>
                <a:ext uri="{FF2B5EF4-FFF2-40B4-BE49-F238E27FC236}">
                  <a16:creationId xmlns:a16="http://schemas.microsoft.com/office/drawing/2014/main" id="{BAB5DBE5-3416-312D-A264-9AEA8DD1C8C9}"/>
                </a:ext>
              </a:extLst>
            </p:cNvPr>
            <p:cNvGrpSpPr/>
            <p:nvPr/>
          </p:nvGrpSpPr>
          <p:grpSpPr>
            <a:xfrm>
              <a:off x="462309" y="2072095"/>
              <a:ext cx="3282707" cy="2713810"/>
              <a:chOff x="4498216" y="4017109"/>
              <a:chExt cx="2429214" cy="2134933"/>
            </a:xfrm>
          </p:grpSpPr>
          <p:grpSp>
            <p:nvGrpSpPr>
              <p:cNvPr id="2" name="Group 1">
                <a:extLst>
                  <a:ext uri="{FF2B5EF4-FFF2-40B4-BE49-F238E27FC236}">
                    <a16:creationId xmlns:a16="http://schemas.microsoft.com/office/drawing/2014/main" id="{FF6FCD3C-8FF0-2309-60B4-77DA412CAADC}"/>
                  </a:ext>
                </a:extLst>
              </p:cNvPr>
              <p:cNvGrpSpPr/>
              <p:nvPr/>
            </p:nvGrpSpPr>
            <p:grpSpPr>
              <a:xfrm>
                <a:off x="4498216" y="4017109"/>
                <a:ext cx="2429214" cy="1819529"/>
                <a:chOff x="4498216" y="4017109"/>
                <a:chExt cx="2429214" cy="1819529"/>
              </a:xfrm>
            </p:grpSpPr>
            <p:pic>
              <p:nvPicPr>
                <p:cNvPr id="10" name="Picture 9">
                  <a:extLst>
                    <a:ext uri="{FF2B5EF4-FFF2-40B4-BE49-F238E27FC236}">
                      <a16:creationId xmlns:a16="http://schemas.microsoft.com/office/drawing/2014/main" id="{3C7D9DB3-46AB-4956-80C9-596F3340A066}"/>
                    </a:ext>
                  </a:extLst>
                </p:cNvPr>
                <p:cNvPicPr>
                  <a:picLocks noChangeAspect="1"/>
                </p:cNvPicPr>
                <p:nvPr/>
              </p:nvPicPr>
              <p:blipFill>
                <a:blip r:embed="rId3"/>
                <a:stretch>
                  <a:fillRect/>
                </a:stretch>
              </p:blipFill>
              <p:spPr>
                <a:xfrm>
                  <a:off x="4498216" y="4017109"/>
                  <a:ext cx="2429214" cy="1819529"/>
                </a:xfrm>
                <a:prstGeom prst="rect">
                  <a:avLst/>
                </a:prstGeom>
              </p:spPr>
            </p:pic>
            <p:sp>
              <p:nvSpPr>
                <p:cNvPr id="11" name="Rectangle 10">
                  <a:extLst>
                    <a:ext uri="{FF2B5EF4-FFF2-40B4-BE49-F238E27FC236}">
                      <a16:creationId xmlns:a16="http://schemas.microsoft.com/office/drawing/2014/main" id="{F3C60239-B9FB-D76C-3A3F-F9EE8481F878}"/>
                    </a:ext>
                  </a:extLst>
                </p:cNvPr>
                <p:cNvSpPr/>
                <p:nvPr/>
              </p:nvSpPr>
              <p:spPr>
                <a:xfrm>
                  <a:off x="4580709" y="4345577"/>
                  <a:ext cx="975360" cy="52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EB24409-EA16-49F3-25DB-3674163F871B}"/>
                  </a:ext>
                </a:extLst>
              </p:cNvPr>
              <p:cNvSpPr txBox="1"/>
              <p:nvPr/>
            </p:nvSpPr>
            <p:spPr>
              <a:xfrm>
                <a:off x="4498216" y="5829825"/>
                <a:ext cx="1974114" cy="322217"/>
              </a:xfrm>
              <a:prstGeom prst="rect">
                <a:avLst/>
              </a:prstGeom>
              <a:noFill/>
            </p:spPr>
            <p:txBody>
              <a:bodyPr wrap="square" rtlCol="0">
                <a:noAutofit/>
              </a:bodyPr>
              <a:lstStyle/>
              <a:p>
                <a:pPr algn="l"/>
                <a:r>
                  <a:rPr lang="en-US" sz="1100" dirty="0"/>
                  <a:t>PubMed: “</a:t>
                </a:r>
                <a:r>
                  <a:rPr lang="en-US" sz="1100" dirty="0" err="1"/>
                  <a:t>ultraprocessed</a:t>
                </a:r>
                <a:r>
                  <a:rPr lang="en-US" sz="1100" dirty="0"/>
                  <a:t> food” (8/14/24)</a:t>
                </a:r>
              </a:p>
            </p:txBody>
          </p:sp>
        </p:grpSp>
        <p:pic>
          <p:nvPicPr>
            <p:cNvPr id="13" name="Picture 12">
              <a:extLst>
                <a:ext uri="{FF2B5EF4-FFF2-40B4-BE49-F238E27FC236}">
                  <a16:creationId xmlns:a16="http://schemas.microsoft.com/office/drawing/2014/main" id="{F25EEDC9-D5BC-DF98-9E6F-CB7C288D9DA2}"/>
                </a:ext>
              </a:extLst>
            </p:cNvPr>
            <p:cNvPicPr>
              <a:picLocks noChangeAspect="1"/>
            </p:cNvPicPr>
            <p:nvPr/>
          </p:nvPicPr>
          <p:blipFill>
            <a:blip r:embed="rId4"/>
            <a:stretch>
              <a:fillRect/>
            </a:stretch>
          </p:blipFill>
          <p:spPr>
            <a:xfrm>
              <a:off x="535644" y="2341536"/>
              <a:ext cx="1000265" cy="247685"/>
            </a:xfrm>
            <a:prstGeom prst="rect">
              <a:avLst/>
            </a:prstGeom>
          </p:spPr>
        </p:pic>
      </p:grpSp>
      <p:sp>
        <p:nvSpPr>
          <p:cNvPr id="23" name="TextBox 22">
            <a:extLst>
              <a:ext uri="{FF2B5EF4-FFF2-40B4-BE49-F238E27FC236}">
                <a16:creationId xmlns:a16="http://schemas.microsoft.com/office/drawing/2014/main" id="{67A442B4-B5F3-294B-BA03-785B3A66AC79}"/>
              </a:ext>
            </a:extLst>
          </p:cNvPr>
          <p:cNvSpPr txBox="1"/>
          <p:nvPr/>
        </p:nvSpPr>
        <p:spPr>
          <a:xfrm>
            <a:off x="0" y="5687177"/>
            <a:ext cx="11609294" cy="609600"/>
          </a:xfrm>
          <a:prstGeom prst="rect">
            <a:avLst/>
          </a:prstGeom>
          <a:solidFill>
            <a:schemeClr val="accent1"/>
          </a:solidFill>
        </p:spPr>
        <p:txBody>
          <a:bodyPr wrap="square" rtlCol="0" anchor="ctr">
            <a:noAutofit/>
          </a:bodyPr>
          <a:lstStyle/>
          <a:p>
            <a:pPr algn="ctr"/>
            <a:r>
              <a:rPr lang="en-US" dirty="0">
                <a:solidFill>
                  <a:schemeClr val="bg1"/>
                </a:solidFill>
              </a:rPr>
              <a:t>Since introduction of Nova</a:t>
            </a:r>
            <a:r>
              <a:rPr lang="en-US">
                <a:solidFill>
                  <a:schemeClr val="bg1"/>
                </a:solidFill>
              </a:rPr>
              <a:t>: 1* </a:t>
            </a:r>
            <a:r>
              <a:rPr lang="en-US" dirty="0">
                <a:solidFill>
                  <a:schemeClr val="bg1"/>
                </a:solidFill>
              </a:rPr>
              <a:t>randomized controlled trial</a:t>
            </a:r>
          </a:p>
        </p:txBody>
      </p:sp>
      <p:grpSp>
        <p:nvGrpSpPr>
          <p:cNvPr id="36" name="Group 35">
            <a:extLst>
              <a:ext uri="{FF2B5EF4-FFF2-40B4-BE49-F238E27FC236}">
                <a16:creationId xmlns:a16="http://schemas.microsoft.com/office/drawing/2014/main" id="{9405D43E-5E1D-A71B-4F90-CD7D88D453BE}"/>
              </a:ext>
            </a:extLst>
          </p:cNvPr>
          <p:cNvGrpSpPr/>
          <p:nvPr/>
        </p:nvGrpSpPr>
        <p:grpSpPr>
          <a:xfrm>
            <a:off x="5688475" y="1442973"/>
            <a:ext cx="5396753" cy="3946487"/>
            <a:chOff x="5109882" y="1532965"/>
            <a:chExt cx="5396753" cy="3946487"/>
          </a:xfrm>
        </p:grpSpPr>
        <p:sp>
          <p:nvSpPr>
            <p:cNvPr id="34" name="Rectangle 33">
              <a:extLst>
                <a:ext uri="{FF2B5EF4-FFF2-40B4-BE49-F238E27FC236}">
                  <a16:creationId xmlns:a16="http://schemas.microsoft.com/office/drawing/2014/main" id="{A9141C12-B06E-0ECC-A511-CCA4A2512B2D}"/>
                </a:ext>
              </a:extLst>
            </p:cNvPr>
            <p:cNvSpPr/>
            <p:nvPr/>
          </p:nvSpPr>
          <p:spPr>
            <a:xfrm>
              <a:off x="5109882" y="1532965"/>
              <a:ext cx="5396753" cy="3946487"/>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4D883B2-18F1-6247-77C6-72948D180B5A}"/>
                </a:ext>
              </a:extLst>
            </p:cNvPr>
            <p:cNvGrpSpPr/>
            <p:nvPr/>
          </p:nvGrpSpPr>
          <p:grpSpPr>
            <a:xfrm>
              <a:off x="5639896" y="2279288"/>
              <a:ext cx="2125856" cy="858017"/>
              <a:chOff x="5681750" y="1715498"/>
              <a:chExt cx="2098245" cy="1008638"/>
            </a:xfrm>
            <a:solidFill>
              <a:schemeClr val="accent3"/>
            </a:solidFill>
          </p:grpSpPr>
          <p:sp>
            <p:nvSpPr>
              <p:cNvPr id="24" name="Flowchart: Connector 23">
                <a:extLst>
                  <a:ext uri="{FF2B5EF4-FFF2-40B4-BE49-F238E27FC236}">
                    <a16:creationId xmlns:a16="http://schemas.microsoft.com/office/drawing/2014/main" id="{9B59064C-9E3C-B30C-1D92-24A94DC2FE84}"/>
                  </a:ext>
                </a:extLst>
              </p:cNvPr>
              <p:cNvSpPr/>
              <p:nvPr/>
            </p:nvSpPr>
            <p:spPr>
              <a:xfrm>
                <a:off x="5681750" y="1715498"/>
                <a:ext cx="1035427" cy="100863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147</a:t>
                </a:r>
                <a:endParaRPr lang="en-US" b="1" dirty="0"/>
              </a:p>
            </p:txBody>
          </p:sp>
          <p:sp>
            <p:nvSpPr>
              <p:cNvPr id="27" name="Rectangle: Rounded Corners 26">
                <a:extLst>
                  <a:ext uri="{FF2B5EF4-FFF2-40B4-BE49-F238E27FC236}">
                    <a16:creationId xmlns:a16="http://schemas.microsoft.com/office/drawing/2014/main" id="{DA467C36-AAE1-67B7-C02D-4B8CBA07CBFF}"/>
                  </a:ext>
                </a:extLst>
              </p:cNvPr>
              <p:cNvSpPr/>
              <p:nvPr/>
            </p:nvSpPr>
            <p:spPr>
              <a:xfrm>
                <a:off x="6477975" y="1884737"/>
                <a:ext cx="1302020" cy="6790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Articles</a:t>
                </a:r>
              </a:p>
            </p:txBody>
          </p:sp>
        </p:grpSp>
        <p:grpSp>
          <p:nvGrpSpPr>
            <p:cNvPr id="30" name="Group 29">
              <a:extLst>
                <a:ext uri="{FF2B5EF4-FFF2-40B4-BE49-F238E27FC236}">
                  <a16:creationId xmlns:a16="http://schemas.microsoft.com/office/drawing/2014/main" id="{35863169-484D-14C1-46C1-1A4610ED0376}"/>
                </a:ext>
              </a:extLst>
            </p:cNvPr>
            <p:cNvGrpSpPr/>
            <p:nvPr/>
          </p:nvGrpSpPr>
          <p:grpSpPr>
            <a:xfrm>
              <a:off x="5639896" y="3235568"/>
              <a:ext cx="3901033" cy="858017"/>
              <a:chOff x="5681750" y="2839648"/>
              <a:chExt cx="3850365" cy="1008638"/>
            </a:xfrm>
            <a:solidFill>
              <a:schemeClr val="accent5"/>
            </a:solidFill>
          </p:grpSpPr>
          <p:sp>
            <p:nvSpPr>
              <p:cNvPr id="25" name="Flowchart: Connector 24">
                <a:extLst>
                  <a:ext uri="{FF2B5EF4-FFF2-40B4-BE49-F238E27FC236}">
                    <a16:creationId xmlns:a16="http://schemas.microsoft.com/office/drawing/2014/main" id="{E731905C-B126-ED52-5453-3A77B2004661}"/>
                  </a:ext>
                </a:extLst>
              </p:cNvPr>
              <p:cNvSpPr/>
              <p:nvPr/>
            </p:nvSpPr>
            <p:spPr>
              <a:xfrm>
                <a:off x="5681750" y="2839648"/>
                <a:ext cx="1035427" cy="100863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12</a:t>
                </a:r>
                <a:endParaRPr lang="en-US" b="1" dirty="0"/>
              </a:p>
            </p:txBody>
          </p:sp>
          <p:sp>
            <p:nvSpPr>
              <p:cNvPr id="28" name="Rectangle: Rounded Corners 27">
                <a:extLst>
                  <a:ext uri="{FF2B5EF4-FFF2-40B4-BE49-F238E27FC236}">
                    <a16:creationId xmlns:a16="http://schemas.microsoft.com/office/drawing/2014/main" id="{1CBBE73E-ED2E-F758-3C37-4F66D656934E}"/>
                  </a:ext>
                </a:extLst>
              </p:cNvPr>
              <p:cNvSpPr/>
              <p:nvPr/>
            </p:nvSpPr>
            <p:spPr>
              <a:xfrm>
                <a:off x="6496801" y="3006091"/>
                <a:ext cx="3035314" cy="6790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Editorials &amp; commentaries</a:t>
                </a:r>
              </a:p>
            </p:txBody>
          </p:sp>
        </p:grpSp>
        <p:grpSp>
          <p:nvGrpSpPr>
            <p:cNvPr id="31" name="Group 30">
              <a:extLst>
                <a:ext uri="{FF2B5EF4-FFF2-40B4-BE49-F238E27FC236}">
                  <a16:creationId xmlns:a16="http://schemas.microsoft.com/office/drawing/2014/main" id="{604263A0-C3FA-9F4F-3974-8D3AAC674AC0}"/>
                </a:ext>
              </a:extLst>
            </p:cNvPr>
            <p:cNvGrpSpPr/>
            <p:nvPr/>
          </p:nvGrpSpPr>
          <p:grpSpPr>
            <a:xfrm>
              <a:off x="5634941" y="4191848"/>
              <a:ext cx="4172446" cy="858017"/>
              <a:chOff x="5676859" y="3963798"/>
              <a:chExt cx="4118253" cy="1008638"/>
            </a:xfrm>
            <a:solidFill>
              <a:schemeClr val="tx1"/>
            </a:solidFill>
          </p:grpSpPr>
          <p:sp>
            <p:nvSpPr>
              <p:cNvPr id="26" name="Flowchart: Connector 25">
                <a:extLst>
                  <a:ext uri="{FF2B5EF4-FFF2-40B4-BE49-F238E27FC236}">
                    <a16:creationId xmlns:a16="http://schemas.microsoft.com/office/drawing/2014/main" id="{20E064DE-97B4-12CA-A1BA-EB277F08F4E4}"/>
                  </a:ext>
                </a:extLst>
              </p:cNvPr>
              <p:cNvSpPr/>
              <p:nvPr/>
            </p:nvSpPr>
            <p:spPr>
              <a:xfrm>
                <a:off x="5676859" y="3963798"/>
                <a:ext cx="1035427" cy="100863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endParaRPr lang="en-US" b="1" dirty="0"/>
              </a:p>
            </p:txBody>
          </p:sp>
          <p:sp>
            <p:nvSpPr>
              <p:cNvPr id="29" name="Rectangle: Rounded Corners 28">
                <a:extLst>
                  <a:ext uri="{FF2B5EF4-FFF2-40B4-BE49-F238E27FC236}">
                    <a16:creationId xmlns:a16="http://schemas.microsoft.com/office/drawing/2014/main" id="{E929BFBA-0E37-039E-FF73-8C9EA0496CF9}"/>
                  </a:ext>
                </a:extLst>
              </p:cNvPr>
              <p:cNvSpPr/>
              <p:nvPr/>
            </p:nvSpPr>
            <p:spPr>
              <a:xfrm>
                <a:off x="6496802" y="4126311"/>
                <a:ext cx="3298310" cy="6790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Randomized controlled trials</a:t>
                </a:r>
              </a:p>
            </p:txBody>
          </p:sp>
        </p:grpSp>
        <p:sp>
          <p:nvSpPr>
            <p:cNvPr id="33" name="TextBox 32">
              <a:extLst>
                <a:ext uri="{FF2B5EF4-FFF2-40B4-BE49-F238E27FC236}">
                  <a16:creationId xmlns:a16="http://schemas.microsoft.com/office/drawing/2014/main" id="{F4314AE8-399A-E50E-31CC-3513965DF63C}"/>
                </a:ext>
              </a:extLst>
            </p:cNvPr>
            <p:cNvSpPr txBox="1"/>
            <p:nvPr/>
          </p:nvSpPr>
          <p:spPr>
            <a:xfrm>
              <a:off x="5639896" y="1778477"/>
              <a:ext cx="1675753" cy="304767"/>
            </a:xfrm>
            <a:prstGeom prst="rect">
              <a:avLst/>
            </a:prstGeom>
            <a:noFill/>
          </p:spPr>
          <p:txBody>
            <a:bodyPr wrap="square" rtlCol="0">
              <a:noAutofit/>
            </a:bodyPr>
            <a:lstStyle/>
            <a:p>
              <a:r>
                <a:rPr lang="en-US" b="1" dirty="0">
                  <a:solidFill>
                    <a:schemeClr val="bg1"/>
                  </a:solidFill>
                </a:rPr>
                <a:t>In ~1 year:</a:t>
              </a:r>
            </a:p>
          </p:txBody>
        </p:sp>
      </p:grpSp>
      <p:sp>
        <p:nvSpPr>
          <p:cNvPr id="37" name="TextBox 36">
            <a:extLst>
              <a:ext uri="{FF2B5EF4-FFF2-40B4-BE49-F238E27FC236}">
                <a16:creationId xmlns:a16="http://schemas.microsoft.com/office/drawing/2014/main" id="{48119745-60EA-72A6-5068-53194C5FCF4D}"/>
              </a:ext>
            </a:extLst>
          </p:cNvPr>
          <p:cNvSpPr txBox="1"/>
          <p:nvPr/>
        </p:nvSpPr>
        <p:spPr>
          <a:xfrm>
            <a:off x="8581893" y="5133992"/>
            <a:ext cx="2571442" cy="206873"/>
          </a:xfrm>
          <a:prstGeom prst="rect">
            <a:avLst/>
          </a:prstGeom>
          <a:noFill/>
        </p:spPr>
        <p:txBody>
          <a:bodyPr wrap="square" rtlCol="0">
            <a:noAutofit/>
          </a:bodyPr>
          <a:lstStyle/>
          <a:p>
            <a:pPr algn="l"/>
            <a:r>
              <a:rPr lang="en-US" sz="1000" dirty="0"/>
              <a:t>Hess, J. IAFNS Annual Symposium, June 2024. </a:t>
            </a:r>
          </a:p>
        </p:txBody>
      </p:sp>
    </p:spTree>
    <p:extLst>
      <p:ext uri="{BB962C8B-B14F-4D97-AF65-F5344CB8AC3E}">
        <p14:creationId xmlns:p14="http://schemas.microsoft.com/office/powerpoint/2010/main" val="160234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75CF4-ACFB-4467-98F4-479670AB8C14}"/>
              </a:ext>
            </a:extLst>
          </p:cNvPr>
          <p:cNvSpPr>
            <a:spLocks noGrp="1"/>
          </p:cNvSpPr>
          <p:nvPr>
            <p:ph type="title"/>
          </p:nvPr>
        </p:nvSpPr>
        <p:spPr/>
        <p:txBody>
          <a:bodyPr/>
          <a:lstStyle/>
          <a:p>
            <a:r>
              <a:rPr lang="en-US" dirty="0"/>
              <a:t>Repeated observational studies do not progress the field</a:t>
            </a:r>
          </a:p>
        </p:txBody>
      </p:sp>
      <p:pic>
        <p:nvPicPr>
          <p:cNvPr id="4" name="Picture 3">
            <a:extLst>
              <a:ext uri="{FF2B5EF4-FFF2-40B4-BE49-F238E27FC236}">
                <a16:creationId xmlns:a16="http://schemas.microsoft.com/office/drawing/2014/main" id="{A4BB7CE9-1F98-4ABD-8ECE-45F54009A547}"/>
              </a:ext>
            </a:extLst>
          </p:cNvPr>
          <p:cNvPicPr>
            <a:picLocks noChangeAspect="1"/>
          </p:cNvPicPr>
          <p:nvPr/>
        </p:nvPicPr>
        <p:blipFill>
          <a:blip r:embed="rId3"/>
          <a:stretch>
            <a:fillRect/>
          </a:stretch>
        </p:blipFill>
        <p:spPr>
          <a:xfrm>
            <a:off x="2730525" y="1422270"/>
            <a:ext cx="6156078" cy="4013459"/>
          </a:xfrm>
          <a:prstGeom prst="rect">
            <a:avLst/>
          </a:prstGeom>
        </p:spPr>
      </p:pic>
      <p:sp>
        <p:nvSpPr>
          <p:cNvPr id="5" name="TextBox 4">
            <a:extLst>
              <a:ext uri="{FF2B5EF4-FFF2-40B4-BE49-F238E27FC236}">
                <a16:creationId xmlns:a16="http://schemas.microsoft.com/office/drawing/2014/main" id="{C0EF102B-B9C4-44C8-BFBE-9FD54B0494EA}"/>
              </a:ext>
            </a:extLst>
          </p:cNvPr>
          <p:cNvSpPr txBox="1"/>
          <p:nvPr/>
        </p:nvSpPr>
        <p:spPr>
          <a:xfrm>
            <a:off x="0" y="5670627"/>
            <a:ext cx="11617129" cy="646331"/>
          </a:xfrm>
          <a:prstGeom prst="rect">
            <a:avLst/>
          </a:prstGeom>
          <a:solidFill>
            <a:schemeClr val="accent3"/>
          </a:solidFill>
        </p:spPr>
        <p:txBody>
          <a:bodyPr wrap="square">
            <a:spAutoFit/>
          </a:bodyPr>
          <a:lstStyle/>
          <a:p>
            <a:pPr algn="ctr"/>
            <a:r>
              <a:rPr lang="en-US" b="0" i="0" u="none" strike="noStrike" baseline="0" dirty="0">
                <a:solidFill>
                  <a:schemeClr val="bg1"/>
                </a:solidFill>
                <a:latin typeface="AdvPSA88A"/>
              </a:rPr>
              <a:t>“…at some point, additional similar observational analyses </a:t>
            </a:r>
          </a:p>
          <a:p>
            <a:pPr algn="ctr"/>
            <a:r>
              <a:rPr lang="en-US" b="0" i="0" u="none" strike="noStrike" baseline="0" dirty="0">
                <a:solidFill>
                  <a:schemeClr val="bg1"/>
                </a:solidFill>
                <a:latin typeface="AdvPSA88A"/>
              </a:rPr>
              <a:t>will only trivially add to our knowledge.”</a:t>
            </a:r>
            <a:endParaRPr lang="en-US" dirty="0">
              <a:solidFill>
                <a:schemeClr val="bg1"/>
              </a:solidFill>
              <a:latin typeface="AdvPSA88A"/>
            </a:endParaRPr>
          </a:p>
        </p:txBody>
      </p:sp>
      <p:sp>
        <p:nvSpPr>
          <p:cNvPr id="6" name="TextBox 5">
            <a:extLst>
              <a:ext uri="{FF2B5EF4-FFF2-40B4-BE49-F238E27FC236}">
                <a16:creationId xmlns:a16="http://schemas.microsoft.com/office/drawing/2014/main" id="{6BA25E35-56A1-4EA3-B221-BB67CC7058AE}"/>
              </a:ext>
            </a:extLst>
          </p:cNvPr>
          <p:cNvSpPr txBox="1"/>
          <p:nvPr/>
        </p:nvSpPr>
        <p:spPr>
          <a:xfrm>
            <a:off x="6717283" y="6481296"/>
            <a:ext cx="2778460" cy="246221"/>
          </a:xfrm>
          <a:prstGeom prst="rect">
            <a:avLst/>
          </a:prstGeom>
          <a:noFill/>
        </p:spPr>
        <p:txBody>
          <a:bodyPr wrap="square">
            <a:spAutoFit/>
          </a:bodyPr>
          <a:lstStyle/>
          <a:p>
            <a:pPr algn="l"/>
            <a:r>
              <a:rPr lang="en-US" sz="1000" dirty="0">
                <a:latin typeface="AdvPSA88A"/>
              </a:rPr>
              <a:t>Brown, et al. (2013) </a:t>
            </a:r>
            <a:r>
              <a:rPr lang="en-US" sz="1000" i="1" dirty="0">
                <a:latin typeface="AdvPSA88A"/>
              </a:rPr>
              <a:t>Am J Clin Nutr. </a:t>
            </a:r>
            <a:r>
              <a:rPr lang="en-US" sz="1000" dirty="0">
                <a:latin typeface="AdvPSA88A"/>
              </a:rPr>
              <a:t>98:1298-308.</a:t>
            </a:r>
          </a:p>
        </p:txBody>
      </p:sp>
      <p:sp>
        <p:nvSpPr>
          <p:cNvPr id="7" name="TextBox 6">
            <a:extLst>
              <a:ext uri="{FF2B5EF4-FFF2-40B4-BE49-F238E27FC236}">
                <a16:creationId xmlns:a16="http://schemas.microsoft.com/office/drawing/2014/main" id="{E579F1E7-17FB-4893-A663-6813E88E369F}"/>
              </a:ext>
            </a:extLst>
          </p:cNvPr>
          <p:cNvSpPr txBox="1"/>
          <p:nvPr/>
        </p:nvSpPr>
        <p:spPr>
          <a:xfrm>
            <a:off x="9262291" y="6465907"/>
            <a:ext cx="2354838" cy="261610"/>
          </a:xfrm>
          <a:prstGeom prst="rect">
            <a:avLst/>
          </a:prstGeom>
          <a:noFill/>
        </p:spPr>
        <p:txBody>
          <a:bodyPr wrap="square">
            <a:spAutoFit/>
          </a:bodyPr>
          <a:lstStyle/>
          <a:p>
            <a:pPr algn="l"/>
            <a:r>
              <a:rPr lang="en-US" sz="1100" dirty="0">
                <a:latin typeface="AdvPSA88A"/>
              </a:rPr>
              <a:t>Slide adapted from LE O’Connor; 2023</a:t>
            </a:r>
          </a:p>
        </p:txBody>
      </p:sp>
      <p:sp>
        <p:nvSpPr>
          <p:cNvPr id="2" name="Flowchart: Connector 1">
            <a:extLst>
              <a:ext uri="{FF2B5EF4-FFF2-40B4-BE49-F238E27FC236}">
                <a16:creationId xmlns:a16="http://schemas.microsoft.com/office/drawing/2014/main" id="{940A9A39-FF15-A8B9-0EC5-AFE447459314}"/>
              </a:ext>
            </a:extLst>
          </p:cNvPr>
          <p:cNvSpPr/>
          <p:nvPr/>
        </p:nvSpPr>
        <p:spPr>
          <a:xfrm>
            <a:off x="544974" y="1242876"/>
            <a:ext cx="1921933" cy="1827053"/>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 skipping breakfast associated with obesity?</a:t>
            </a:r>
          </a:p>
        </p:txBody>
      </p:sp>
      <p:sp>
        <p:nvSpPr>
          <p:cNvPr id="8" name="Flowchart: Connector 7">
            <a:extLst>
              <a:ext uri="{FF2B5EF4-FFF2-40B4-BE49-F238E27FC236}">
                <a16:creationId xmlns:a16="http://schemas.microsoft.com/office/drawing/2014/main" id="{79E9E897-F986-9317-9D7E-B0416EE527F7}"/>
              </a:ext>
            </a:extLst>
          </p:cNvPr>
          <p:cNvSpPr/>
          <p:nvPr/>
        </p:nvSpPr>
        <p:spPr>
          <a:xfrm>
            <a:off x="544975" y="3386667"/>
            <a:ext cx="1921933" cy="1827053"/>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92 studies</a:t>
            </a:r>
          </a:p>
        </p:txBody>
      </p:sp>
    </p:spTree>
    <p:extLst>
      <p:ext uri="{BB962C8B-B14F-4D97-AF65-F5344CB8AC3E}">
        <p14:creationId xmlns:p14="http://schemas.microsoft.com/office/powerpoint/2010/main" val="425852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7FE4A-34E4-7110-4E98-0EB6C5B1C3BA}"/>
              </a:ext>
            </a:extLst>
          </p:cNvPr>
          <p:cNvSpPr/>
          <p:nvPr/>
        </p:nvSpPr>
        <p:spPr>
          <a:xfrm>
            <a:off x="675608" y="1288067"/>
            <a:ext cx="3345706" cy="49293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a:t>
            </a:r>
          </a:p>
          <a:p>
            <a:pPr algn="ctr"/>
            <a:endParaRPr lang="en-US" dirty="0"/>
          </a:p>
          <a:p>
            <a:pPr algn="ctr"/>
            <a:r>
              <a:rPr lang="en-US" sz="2800" b="1" dirty="0">
                <a:latin typeface="+mj-lt"/>
              </a:rPr>
              <a:t>NUTRITION SCIENCE </a:t>
            </a:r>
          </a:p>
          <a:p>
            <a:pPr algn="ctr"/>
            <a:endParaRPr lang="en-US" dirty="0"/>
          </a:p>
          <a:p>
            <a:pPr algn="ctr"/>
            <a:r>
              <a:rPr lang="en-US" dirty="0"/>
              <a:t>say?</a:t>
            </a:r>
          </a:p>
        </p:txBody>
      </p:sp>
      <p:sp>
        <p:nvSpPr>
          <p:cNvPr id="10" name="Rectangle 9">
            <a:extLst>
              <a:ext uri="{FF2B5EF4-FFF2-40B4-BE49-F238E27FC236}">
                <a16:creationId xmlns:a16="http://schemas.microsoft.com/office/drawing/2014/main" id="{8C8EE56F-F685-159A-077E-4335EC9B32A0}"/>
              </a:ext>
            </a:extLst>
          </p:cNvPr>
          <p:cNvSpPr/>
          <p:nvPr/>
        </p:nvSpPr>
        <p:spPr>
          <a:xfrm>
            <a:off x="4143599" y="1288066"/>
            <a:ext cx="3345706" cy="49293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a:t>
            </a:r>
          </a:p>
          <a:p>
            <a:pPr algn="ctr"/>
            <a:r>
              <a:rPr lang="en-US" dirty="0"/>
              <a:t> </a:t>
            </a:r>
          </a:p>
          <a:p>
            <a:pPr algn="ctr"/>
            <a:r>
              <a:rPr lang="en-US" sz="2800" b="1" dirty="0">
                <a:latin typeface="+mj-lt"/>
              </a:rPr>
              <a:t>CLINICAL RESEARCHERS</a:t>
            </a:r>
          </a:p>
          <a:p>
            <a:pPr algn="ctr"/>
            <a:endParaRPr lang="en-US" dirty="0"/>
          </a:p>
          <a:p>
            <a:pPr algn="ctr"/>
            <a:r>
              <a:rPr lang="en-US" dirty="0"/>
              <a:t>doing?</a:t>
            </a:r>
          </a:p>
        </p:txBody>
      </p:sp>
      <p:sp>
        <p:nvSpPr>
          <p:cNvPr id="11" name="Rectangle 10">
            <a:extLst>
              <a:ext uri="{FF2B5EF4-FFF2-40B4-BE49-F238E27FC236}">
                <a16:creationId xmlns:a16="http://schemas.microsoft.com/office/drawing/2014/main" id="{6E8B7E6D-C18F-BBD5-3A67-F77D50FBE484}"/>
              </a:ext>
            </a:extLst>
          </p:cNvPr>
          <p:cNvSpPr/>
          <p:nvPr/>
        </p:nvSpPr>
        <p:spPr>
          <a:xfrm>
            <a:off x="7601524" y="1288067"/>
            <a:ext cx="3345706" cy="49293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How are </a:t>
            </a:r>
          </a:p>
          <a:p>
            <a:pPr algn="ctr"/>
            <a:endParaRPr lang="en-US" dirty="0"/>
          </a:p>
          <a:p>
            <a:pPr algn="ctr"/>
            <a:r>
              <a:rPr lang="en-US" sz="2800" b="1" dirty="0">
                <a:latin typeface="+mj-lt"/>
              </a:rPr>
              <a:t>REGULATORS &amp; GOVERNMENTS</a:t>
            </a:r>
          </a:p>
          <a:p>
            <a:pPr algn="ctr"/>
            <a:endParaRPr lang="en-US" dirty="0"/>
          </a:p>
          <a:p>
            <a:pPr algn="ctr"/>
            <a:r>
              <a:rPr lang="en-US" dirty="0"/>
              <a:t>responding?</a:t>
            </a:r>
          </a:p>
          <a:p>
            <a:pPr algn="ctr"/>
            <a:endParaRPr lang="en-US" dirty="0"/>
          </a:p>
        </p:txBody>
      </p:sp>
      <p:sp>
        <p:nvSpPr>
          <p:cNvPr id="7" name="Title 6">
            <a:extLst>
              <a:ext uri="{FF2B5EF4-FFF2-40B4-BE49-F238E27FC236}">
                <a16:creationId xmlns:a16="http://schemas.microsoft.com/office/drawing/2014/main" id="{DF87F748-EB83-1213-A2D3-58339E25750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7861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ADM Advanced Template_Navy Sidebar">
  <a:themeElements>
    <a:clrScheme name="Custom 22">
      <a:dk1>
        <a:srgbClr val="012169"/>
      </a:dk1>
      <a:lt1>
        <a:srgbClr val="FFFFFF"/>
      </a:lt1>
      <a:dk2>
        <a:srgbClr val="494949"/>
      </a:dk2>
      <a:lt2>
        <a:srgbClr val="E7E6E6"/>
      </a:lt2>
      <a:accent1>
        <a:srgbClr val="012169"/>
      </a:accent1>
      <a:accent2>
        <a:srgbClr val="00AD50"/>
      </a:accent2>
      <a:accent3>
        <a:srgbClr val="007DBA"/>
      </a:accent3>
      <a:accent4>
        <a:srgbClr val="F68D2E"/>
      </a:accent4>
      <a:accent5>
        <a:srgbClr val="440099"/>
      </a:accent5>
      <a:accent6>
        <a:srgbClr val="A3D300"/>
      </a:accent6>
      <a:hlink>
        <a:srgbClr val="007DBA"/>
      </a:hlink>
      <a:folHlink>
        <a:srgbClr val="BEBEBE"/>
      </a:folHlink>
    </a:clrScheme>
    <a:fontScheme name="ADM 1219">
      <a:majorFont>
        <a:latin typeface="Sitka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Blank.pptx" id="{A4E67A2C-5F0D-4FC2-9847-54A398277A78}" vid="{E4B64649-9508-4F45-B0B6-5CEC932E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D1C7B24B7B44419EAE0C4B4769D055" ma:contentTypeVersion="7" ma:contentTypeDescription="Create a new document." ma:contentTypeScope="" ma:versionID="52c76941838148033838edb5c4e84ac0">
  <xsd:schema xmlns:xsd="http://www.w3.org/2001/XMLSchema" xmlns:xs="http://www.w3.org/2001/XMLSchema" xmlns:p="http://schemas.microsoft.com/office/2006/metadata/properties" xmlns:ns2="9d225158-2756-4403-8ef7-574a2dd1d3b3" targetNamespace="http://schemas.microsoft.com/office/2006/metadata/properties" ma:root="true" ma:fieldsID="c78848fa6bb6fe335be9028d2be65210" ns2:_="">
    <xsd:import namespace="9d225158-2756-4403-8ef7-574a2dd1d3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25158-2756-4403-8ef7-574a2dd1d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A2DE7A-C628-4421-9191-5F01AC85F0F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C1FABF2-526D-4B9B-9BC9-7EB01D01BCDA}">
  <ds:schemaRefs>
    <ds:schemaRef ds:uri="http://schemas.microsoft.com/sharepoint/v3/contenttype/forms"/>
  </ds:schemaRefs>
</ds:datastoreItem>
</file>

<file path=customXml/itemProps3.xml><?xml version="1.0" encoding="utf-8"?>
<ds:datastoreItem xmlns:ds="http://schemas.openxmlformats.org/officeDocument/2006/customXml" ds:itemID="{4C79B20C-CC4C-47AA-9331-E1407B7F2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25158-2756-4403-8ef7-574a2dd1d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TotalTime>
  <Words>2328</Words>
  <Application>Microsoft Office PowerPoint</Application>
  <PresentationFormat>Widescreen</PresentationFormat>
  <Paragraphs>298</Paragraphs>
  <Slides>20</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AdvPSA88A</vt:lpstr>
      <vt:lpstr>Arial</vt:lpstr>
      <vt:lpstr>Calibri</vt:lpstr>
      <vt:lpstr>GDS Transport</vt:lpstr>
      <vt:lpstr>Microsoft Sans Serif</vt:lpstr>
      <vt:lpstr>MyriadPro-Light</vt:lpstr>
      <vt:lpstr>Noto Sans</vt:lpstr>
      <vt:lpstr>Sitka Text</vt:lpstr>
      <vt:lpstr>Times New Roman</vt:lpstr>
      <vt:lpstr>Wingdings</vt:lpstr>
      <vt:lpstr>ADM Advanced Template_Navy Sidebar</vt:lpstr>
      <vt:lpstr>Processed Foods: Insights From Nutrition Science and Regulations</vt:lpstr>
      <vt:lpstr>Outline</vt:lpstr>
      <vt:lpstr>Outline</vt:lpstr>
      <vt:lpstr>UPF definitions become longer and include more elements</vt:lpstr>
      <vt:lpstr>Global (ultra) processed food consumption</vt:lpstr>
      <vt:lpstr>Avoid this…</vt:lpstr>
      <vt:lpstr>Do we know now more than we did 15 years ago?</vt:lpstr>
      <vt:lpstr>Repeated observational studies do not progress the field</vt:lpstr>
      <vt:lpstr>PowerPoint Presentation</vt:lpstr>
      <vt:lpstr>…detangling this!</vt:lpstr>
      <vt:lpstr>Ongoing interventional studies</vt:lpstr>
      <vt:lpstr>Differences in food texture affect energy intake</vt:lpstr>
      <vt:lpstr>PowerPoint Presentation</vt:lpstr>
      <vt:lpstr>Will processing be included in the US dietary guidelines?</vt:lpstr>
      <vt:lpstr>Differing opinions globally on including ultra-processing in dietary guidance: FOR</vt:lpstr>
      <vt:lpstr>Differing opinions globally on including ultra-processing in dietary guidance: AGAINST</vt:lpstr>
      <vt:lpstr>Labeling, advertisements, and fiscal policies</vt:lpstr>
      <vt:lpstr>WHO &amp; IARC increase global attention to processed foods</vt:lpstr>
      <vt:lpstr>To summarize: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Processed Foods: Insights From Nutrition Science and Regulations</dc:title>
  <dc:subject/>
  <dc:creator>Smiljanec, Katarina</dc:creator>
  <cp:keywords/>
  <dc:description/>
  <cp:lastModifiedBy>Vernora R Petty</cp:lastModifiedBy>
  <cp:revision>2</cp:revision>
  <dcterms:created xsi:type="dcterms:W3CDTF">2024-08-21T12:18:55Z</dcterms:created>
  <dcterms:modified xsi:type="dcterms:W3CDTF">2024-08-21T13:45:29Z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0x01010045D1C7B24B7B44419EAE0C4B4769D055</vt:lpwstr>
  </property>
  <property fmtid="{D5CDD505-2E9C-101B-9397-08002B2CF9AE}" pid="3" name="TitusGUID">
    <vt:lpwstr>f4172d65-22b2-453b-b853-a43c831ff19f</vt:lpwstr>
  </property>
  <property fmtid="{D5CDD505-2E9C-101B-9397-08002B2CF9AE}" pid="4" name="ADMClassification">
    <vt:lpwstr>Public</vt:lpwstr>
  </property>
  <property fmtid="{D5CDD505-2E9C-101B-9397-08002B2CF9AE}" pid="5" name="MSIP_Label_26293abe-9cdf-4eda-bafa-ea0855bbbb38_Enabled">
    <vt:lpwstr>true</vt:lpwstr>
  </property>
  <property fmtid="{D5CDD505-2E9C-101B-9397-08002B2CF9AE}" pid="6" name="MSIP_Label_26293abe-9cdf-4eda-bafa-ea0855bbbb38_SetDate">
    <vt:lpwstr>2024-08-21T12:21:03Z</vt:lpwstr>
  </property>
  <property fmtid="{D5CDD505-2E9C-101B-9397-08002B2CF9AE}" pid="7" name="MSIP_Label_26293abe-9cdf-4eda-bafa-ea0855bbbb38_Method">
    <vt:lpwstr>Privileged</vt:lpwstr>
  </property>
  <property fmtid="{D5CDD505-2E9C-101B-9397-08002B2CF9AE}" pid="8" name="MSIP_Label_26293abe-9cdf-4eda-bafa-ea0855bbbb38_Name">
    <vt:lpwstr>Classification Public</vt:lpwstr>
  </property>
  <property fmtid="{D5CDD505-2E9C-101B-9397-08002B2CF9AE}" pid="9" name="MSIP_Label_26293abe-9cdf-4eda-bafa-ea0855bbbb38_SiteId">
    <vt:lpwstr>2f55bf32-42d4-44b3-a8c2-930ac8b182b2</vt:lpwstr>
  </property>
  <property fmtid="{D5CDD505-2E9C-101B-9397-08002B2CF9AE}" pid="10" name="MSIP_Label_26293abe-9cdf-4eda-bafa-ea0855bbbb38_ActionId">
    <vt:lpwstr>bace3787-2a49-4a4f-937c-134ea7e86a1f</vt:lpwstr>
  </property>
  <property fmtid="{D5CDD505-2E9C-101B-9397-08002B2CF9AE}" pid="11" name="MSIP_Label_26293abe-9cdf-4eda-bafa-ea0855bbbb38_ContentBits">
    <vt:lpwstr>0</vt:lpwstr>
  </property>
</Properties>
</file>