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1"/>
  </p:notesMasterIdLst>
  <p:sldIdLst>
    <p:sldId id="408" r:id="rId3"/>
    <p:sldId id="413" r:id="rId4"/>
    <p:sldId id="366" r:id="rId5"/>
    <p:sldId id="405" r:id="rId6"/>
    <p:sldId id="415" r:id="rId7"/>
    <p:sldId id="397" r:id="rId8"/>
    <p:sldId id="410" r:id="rId9"/>
    <p:sldId id="411" r:id="rId10"/>
    <p:sldId id="399" r:id="rId11"/>
    <p:sldId id="381" r:id="rId12"/>
    <p:sldId id="383" r:id="rId13"/>
    <p:sldId id="382" r:id="rId14"/>
    <p:sldId id="401" r:id="rId15"/>
    <p:sldId id="400" r:id="rId16"/>
    <p:sldId id="407" r:id="rId17"/>
    <p:sldId id="385" r:id="rId18"/>
    <p:sldId id="270" r:id="rId19"/>
    <p:sldId id="263" r:id="rId20"/>
    <p:sldId id="279" r:id="rId21"/>
    <p:sldId id="310" r:id="rId22"/>
    <p:sldId id="315" r:id="rId23"/>
    <p:sldId id="392" r:id="rId24"/>
    <p:sldId id="316" r:id="rId25"/>
    <p:sldId id="409" r:id="rId26"/>
    <p:sldId id="416" r:id="rId27"/>
    <p:sldId id="417" r:id="rId28"/>
    <p:sldId id="418" r:id="rId29"/>
    <p:sldId id="41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6B0A8C-8957-4EE7-9C54-DC722EB346F9}">
          <p14:sldIdLst>
            <p14:sldId id="408"/>
            <p14:sldId id="413"/>
            <p14:sldId id="366"/>
            <p14:sldId id="405"/>
            <p14:sldId id="415"/>
            <p14:sldId id="397"/>
            <p14:sldId id="410"/>
            <p14:sldId id="411"/>
            <p14:sldId id="399"/>
            <p14:sldId id="381"/>
            <p14:sldId id="383"/>
            <p14:sldId id="382"/>
            <p14:sldId id="401"/>
            <p14:sldId id="400"/>
            <p14:sldId id="407"/>
            <p14:sldId id="385"/>
            <p14:sldId id="270"/>
            <p14:sldId id="263"/>
            <p14:sldId id="279"/>
            <p14:sldId id="310"/>
            <p14:sldId id="315"/>
            <p14:sldId id="392"/>
            <p14:sldId id="316"/>
            <p14:sldId id="409"/>
            <p14:sldId id="416"/>
            <p14:sldId id="417"/>
            <p14:sldId id="418"/>
            <p14:sldId id="419"/>
          </p14:sldIdLst>
        </p14:section>
        <p14:section name="Untitled Section" id="{1748AB28-A05D-4DB5-B3B8-EB52EFC2C6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stumpf" initials="as" lastIdx="20" clrIdx="0">
    <p:extLst>
      <p:ext uri="{19B8F6BF-5375-455C-9EA6-DF929625EA0E}">
        <p15:presenceInfo xmlns:p15="http://schemas.microsoft.com/office/powerpoint/2012/main" userId="0641a6a71080ab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D22"/>
    <a:srgbClr val="A13A29"/>
    <a:srgbClr val="913B39"/>
    <a:srgbClr val="A03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552" autoAdjust="0"/>
  </p:normalViewPr>
  <p:slideViewPr>
    <p:cSldViewPr>
      <p:cViewPr varScale="1">
        <p:scale>
          <a:sx n="72" d="100"/>
          <a:sy n="72" d="100"/>
        </p:scale>
        <p:origin x="91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3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6A01B-4268-48AE-AC27-F77CEE368B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C0148D0-B33C-4C7F-BEFA-ECA99D5E14FE}">
      <dgm:prSet phldrT="[Text]"/>
      <dgm:spPr/>
      <dgm:t>
        <a:bodyPr/>
        <a:lstStyle/>
        <a:p>
          <a:r>
            <a:rPr lang="en-US" dirty="0"/>
            <a:t>Serves as a linchpin for  investments to improve public health.</a:t>
          </a:r>
        </a:p>
      </dgm:t>
    </dgm:pt>
    <dgm:pt modelId="{8F3F4308-8D90-4D00-8772-A54C9965A191}" type="parTrans" cxnId="{3CFB9D39-DF0B-4687-A1A0-77B328AA59A2}">
      <dgm:prSet/>
      <dgm:spPr/>
      <dgm:t>
        <a:bodyPr/>
        <a:lstStyle/>
        <a:p>
          <a:endParaRPr lang="en-US"/>
        </a:p>
      </dgm:t>
    </dgm:pt>
    <dgm:pt modelId="{32AA6932-2DD0-4B1B-97B0-24636EF485B7}" type="sibTrans" cxnId="{3CFB9D39-DF0B-4687-A1A0-77B328AA59A2}">
      <dgm:prSet/>
      <dgm:spPr/>
      <dgm:t>
        <a:bodyPr/>
        <a:lstStyle/>
        <a:p>
          <a:endParaRPr lang="en-US"/>
        </a:p>
      </dgm:t>
    </dgm:pt>
    <dgm:pt modelId="{D52E528B-2005-4CEE-A9A0-13C83A612C5B}">
      <dgm:prSet phldrT="[Text]"/>
      <dgm:spPr/>
      <dgm:t>
        <a:bodyPr/>
        <a:lstStyle/>
        <a:p>
          <a:r>
            <a:rPr lang="en-US" dirty="0"/>
            <a:t>Helps private sector show corporate responsibility.</a:t>
          </a:r>
        </a:p>
      </dgm:t>
    </dgm:pt>
    <dgm:pt modelId="{3D52C1AC-F203-4778-AE91-35DADDC96A18}" type="parTrans" cxnId="{0CE4EBBD-0CC3-4507-A714-B73B90064134}">
      <dgm:prSet/>
      <dgm:spPr/>
      <dgm:t>
        <a:bodyPr/>
        <a:lstStyle/>
        <a:p>
          <a:endParaRPr lang="en-US"/>
        </a:p>
      </dgm:t>
    </dgm:pt>
    <dgm:pt modelId="{D8253F83-C040-4566-A22F-F64D6B42B039}" type="sibTrans" cxnId="{0CE4EBBD-0CC3-4507-A714-B73B90064134}">
      <dgm:prSet/>
      <dgm:spPr/>
      <dgm:t>
        <a:bodyPr/>
        <a:lstStyle/>
        <a:p>
          <a:endParaRPr lang="en-US"/>
        </a:p>
      </dgm:t>
    </dgm:pt>
    <dgm:pt modelId="{97F1E01B-5CF2-46C6-9B50-8CC7ED538E89}">
      <dgm:prSet phldrT="[Text]"/>
      <dgm:spPr/>
      <dgm:t>
        <a:bodyPr/>
        <a:lstStyle/>
        <a:p>
          <a:r>
            <a:rPr lang="en-US" dirty="0"/>
            <a:t>Helps public sector  collect trusted, quality-controlled data.</a:t>
          </a:r>
        </a:p>
      </dgm:t>
    </dgm:pt>
    <dgm:pt modelId="{44900848-F01A-4823-8493-29E6CF9F90CA}" type="parTrans" cxnId="{E7931226-D8FA-4F40-9027-F91314B9DB5B}">
      <dgm:prSet/>
      <dgm:spPr/>
      <dgm:t>
        <a:bodyPr/>
        <a:lstStyle/>
        <a:p>
          <a:endParaRPr lang="en-US"/>
        </a:p>
      </dgm:t>
    </dgm:pt>
    <dgm:pt modelId="{FAACB394-B07A-4E07-8A80-7E238EAB226A}" type="sibTrans" cxnId="{E7931226-D8FA-4F40-9027-F91314B9DB5B}">
      <dgm:prSet/>
      <dgm:spPr/>
      <dgm:t>
        <a:bodyPr/>
        <a:lstStyle/>
        <a:p>
          <a:endParaRPr lang="en-US"/>
        </a:p>
      </dgm:t>
    </dgm:pt>
    <dgm:pt modelId="{2A12A06D-61E2-474D-97B4-E8DCA9085F41}">
      <dgm:prSet phldrT="[Text]"/>
      <dgm:spPr/>
      <dgm:t>
        <a:bodyPr/>
        <a:lstStyle/>
        <a:p>
          <a:r>
            <a:rPr lang="en-US" dirty="0"/>
            <a:t>Takes FSMA to the next level.</a:t>
          </a:r>
        </a:p>
      </dgm:t>
    </dgm:pt>
    <dgm:pt modelId="{B53E887B-A6E4-4A9D-AD17-D9230260E2BD}" type="parTrans" cxnId="{2358FF39-077B-452A-B298-C126C0B3C561}">
      <dgm:prSet/>
      <dgm:spPr/>
      <dgm:t>
        <a:bodyPr/>
        <a:lstStyle/>
        <a:p>
          <a:endParaRPr lang="en-US"/>
        </a:p>
      </dgm:t>
    </dgm:pt>
    <dgm:pt modelId="{24F290C7-8877-4F2E-9C98-73AD8BE0189D}" type="sibTrans" cxnId="{2358FF39-077B-452A-B298-C126C0B3C561}">
      <dgm:prSet/>
      <dgm:spPr/>
      <dgm:t>
        <a:bodyPr/>
        <a:lstStyle/>
        <a:p>
          <a:endParaRPr lang="en-US"/>
        </a:p>
      </dgm:t>
    </dgm:pt>
    <dgm:pt modelId="{C3CEE111-4AC7-4416-AEB6-E90C6B9E54EA}">
      <dgm:prSet phldrT="[Text]"/>
      <dgm:spPr/>
      <dgm:t>
        <a:bodyPr/>
        <a:lstStyle/>
        <a:p>
          <a:r>
            <a:rPr lang="en-US" dirty="0"/>
            <a:t>Creates a global public-private good.</a:t>
          </a:r>
        </a:p>
      </dgm:t>
    </dgm:pt>
    <dgm:pt modelId="{CFBC2BF5-3614-40FC-AC34-560E56141F9B}" type="parTrans" cxnId="{1E761BC4-D44F-49D8-9157-1FAD26D1B36F}">
      <dgm:prSet/>
      <dgm:spPr/>
      <dgm:t>
        <a:bodyPr/>
        <a:lstStyle/>
        <a:p>
          <a:endParaRPr lang="en-US"/>
        </a:p>
      </dgm:t>
    </dgm:pt>
    <dgm:pt modelId="{242228FD-D53E-41A2-A42D-674A1D698D81}" type="sibTrans" cxnId="{1E761BC4-D44F-49D8-9157-1FAD26D1B36F}">
      <dgm:prSet/>
      <dgm:spPr/>
      <dgm:t>
        <a:bodyPr/>
        <a:lstStyle/>
        <a:p>
          <a:endParaRPr lang="en-US"/>
        </a:p>
      </dgm:t>
    </dgm:pt>
    <dgm:pt modelId="{E82AA1BD-3A48-4F09-8C1B-44FB686AC794}" type="pres">
      <dgm:prSet presAssocID="{3AC6A01B-4268-48AE-AC27-F77CEE368BD3}" presName="cycle" presStyleCnt="0">
        <dgm:presLayoutVars>
          <dgm:dir/>
          <dgm:resizeHandles val="exact"/>
        </dgm:presLayoutVars>
      </dgm:prSet>
      <dgm:spPr/>
      <dgm:t>
        <a:bodyPr/>
        <a:lstStyle/>
        <a:p>
          <a:endParaRPr lang="en-US"/>
        </a:p>
      </dgm:t>
    </dgm:pt>
    <dgm:pt modelId="{9C450433-253A-44DC-9AD5-EE4E90050A57}" type="pres">
      <dgm:prSet presAssocID="{EC0148D0-B33C-4C7F-BEFA-ECA99D5E14FE}" presName="node" presStyleLbl="node1" presStyleIdx="0" presStyleCnt="5">
        <dgm:presLayoutVars>
          <dgm:bulletEnabled val="1"/>
        </dgm:presLayoutVars>
      </dgm:prSet>
      <dgm:spPr/>
      <dgm:t>
        <a:bodyPr/>
        <a:lstStyle/>
        <a:p>
          <a:endParaRPr lang="en-US"/>
        </a:p>
      </dgm:t>
    </dgm:pt>
    <dgm:pt modelId="{85FB40F9-77E0-48AA-9DD0-316CB52BB88E}" type="pres">
      <dgm:prSet presAssocID="{32AA6932-2DD0-4B1B-97B0-24636EF485B7}" presName="sibTrans" presStyleLbl="sibTrans2D1" presStyleIdx="0" presStyleCnt="5"/>
      <dgm:spPr/>
      <dgm:t>
        <a:bodyPr/>
        <a:lstStyle/>
        <a:p>
          <a:endParaRPr lang="en-US"/>
        </a:p>
      </dgm:t>
    </dgm:pt>
    <dgm:pt modelId="{D5BEBCE4-C6C2-4185-8BB0-66987EE579C0}" type="pres">
      <dgm:prSet presAssocID="{32AA6932-2DD0-4B1B-97B0-24636EF485B7}" presName="connectorText" presStyleLbl="sibTrans2D1" presStyleIdx="0" presStyleCnt="5"/>
      <dgm:spPr/>
      <dgm:t>
        <a:bodyPr/>
        <a:lstStyle/>
        <a:p>
          <a:endParaRPr lang="en-US"/>
        </a:p>
      </dgm:t>
    </dgm:pt>
    <dgm:pt modelId="{5A905754-06E4-4D11-872D-3D4ECFBAF509}" type="pres">
      <dgm:prSet presAssocID="{D52E528B-2005-4CEE-A9A0-13C83A612C5B}" presName="node" presStyleLbl="node1" presStyleIdx="1" presStyleCnt="5">
        <dgm:presLayoutVars>
          <dgm:bulletEnabled val="1"/>
        </dgm:presLayoutVars>
      </dgm:prSet>
      <dgm:spPr/>
      <dgm:t>
        <a:bodyPr/>
        <a:lstStyle/>
        <a:p>
          <a:endParaRPr lang="en-US"/>
        </a:p>
      </dgm:t>
    </dgm:pt>
    <dgm:pt modelId="{B35794E4-5CB8-4E79-9349-0E5D0C50C02A}" type="pres">
      <dgm:prSet presAssocID="{D8253F83-C040-4566-A22F-F64D6B42B039}" presName="sibTrans" presStyleLbl="sibTrans2D1" presStyleIdx="1" presStyleCnt="5"/>
      <dgm:spPr/>
      <dgm:t>
        <a:bodyPr/>
        <a:lstStyle/>
        <a:p>
          <a:endParaRPr lang="en-US"/>
        </a:p>
      </dgm:t>
    </dgm:pt>
    <dgm:pt modelId="{6083CC4A-2F57-486F-91C4-E6AB221A9F43}" type="pres">
      <dgm:prSet presAssocID="{D8253F83-C040-4566-A22F-F64D6B42B039}" presName="connectorText" presStyleLbl="sibTrans2D1" presStyleIdx="1" presStyleCnt="5"/>
      <dgm:spPr/>
      <dgm:t>
        <a:bodyPr/>
        <a:lstStyle/>
        <a:p>
          <a:endParaRPr lang="en-US"/>
        </a:p>
      </dgm:t>
    </dgm:pt>
    <dgm:pt modelId="{668C8AFC-33E0-4941-80B3-3B088C6FC667}" type="pres">
      <dgm:prSet presAssocID="{97F1E01B-5CF2-46C6-9B50-8CC7ED538E89}" presName="node" presStyleLbl="node1" presStyleIdx="2" presStyleCnt="5">
        <dgm:presLayoutVars>
          <dgm:bulletEnabled val="1"/>
        </dgm:presLayoutVars>
      </dgm:prSet>
      <dgm:spPr/>
      <dgm:t>
        <a:bodyPr/>
        <a:lstStyle/>
        <a:p>
          <a:endParaRPr lang="en-US"/>
        </a:p>
      </dgm:t>
    </dgm:pt>
    <dgm:pt modelId="{CD9F6BE2-5B69-4E3A-8D11-90BEFB0D065F}" type="pres">
      <dgm:prSet presAssocID="{FAACB394-B07A-4E07-8A80-7E238EAB226A}" presName="sibTrans" presStyleLbl="sibTrans2D1" presStyleIdx="2" presStyleCnt="5"/>
      <dgm:spPr/>
      <dgm:t>
        <a:bodyPr/>
        <a:lstStyle/>
        <a:p>
          <a:endParaRPr lang="en-US"/>
        </a:p>
      </dgm:t>
    </dgm:pt>
    <dgm:pt modelId="{F9330B75-FB2C-4DBE-8E9D-EF36B6D25A6E}" type="pres">
      <dgm:prSet presAssocID="{FAACB394-B07A-4E07-8A80-7E238EAB226A}" presName="connectorText" presStyleLbl="sibTrans2D1" presStyleIdx="2" presStyleCnt="5"/>
      <dgm:spPr/>
      <dgm:t>
        <a:bodyPr/>
        <a:lstStyle/>
        <a:p>
          <a:endParaRPr lang="en-US"/>
        </a:p>
      </dgm:t>
    </dgm:pt>
    <dgm:pt modelId="{551E5431-6540-4F03-B154-7FBC333120B9}" type="pres">
      <dgm:prSet presAssocID="{2A12A06D-61E2-474D-97B4-E8DCA9085F41}" presName="node" presStyleLbl="node1" presStyleIdx="3" presStyleCnt="5">
        <dgm:presLayoutVars>
          <dgm:bulletEnabled val="1"/>
        </dgm:presLayoutVars>
      </dgm:prSet>
      <dgm:spPr/>
      <dgm:t>
        <a:bodyPr/>
        <a:lstStyle/>
        <a:p>
          <a:endParaRPr lang="en-US"/>
        </a:p>
      </dgm:t>
    </dgm:pt>
    <dgm:pt modelId="{2D5231E4-3134-49AC-99C3-BAAF091BD8E3}" type="pres">
      <dgm:prSet presAssocID="{24F290C7-8877-4F2E-9C98-73AD8BE0189D}" presName="sibTrans" presStyleLbl="sibTrans2D1" presStyleIdx="3" presStyleCnt="5"/>
      <dgm:spPr/>
      <dgm:t>
        <a:bodyPr/>
        <a:lstStyle/>
        <a:p>
          <a:endParaRPr lang="en-US"/>
        </a:p>
      </dgm:t>
    </dgm:pt>
    <dgm:pt modelId="{70BC5B35-0CE6-489E-832A-0D37833AB5AB}" type="pres">
      <dgm:prSet presAssocID="{24F290C7-8877-4F2E-9C98-73AD8BE0189D}" presName="connectorText" presStyleLbl="sibTrans2D1" presStyleIdx="3" presStyleCnt="5"/>
      <dgm:spPr/>
      <dgm:t>
        <a:bodyPr/>
        <a:lstStyle/>
        <a:p>
          <a:endParaRPr lang="en-US"/>
        </a:p>
      </dgm:t>
    </dgm:pt>
    <dgm:pt modelId="{89235561-B9B1-4390-8632-566C9757DD79}" type="pres">
      <dgm:prSet presAssocID="{C3CEE111-4AC7-4416-AEB6-E90C6B9E54EA}" presName="node" presStyleLbl="node1" presStyleIdx="4" presStyleCnt="5">
        <dgm:presLayoutVars>
          <dgm:bulletEnabled val="1"/>
        </dgm:presLayoutVars>
      </dgm:prSet>
      <dgm:spPr/>
      <dgm:t>
        <a:bodyPr/>
        <a:lstStyle/>
        <a:p>
          <a:endParaRPr lang="en-US"/>
        </a:p>
      </dgm:t>
    </dgm:pt>
    <dgm:pt modelId="{AB851812-F776-4F86-A00C-055ED3AFB7BF}" type="pres">
      <dgm:prSet presAssocID="{242228FD-D53E-41A2-A42D-674A1D698D81}" presName="sibTrans" presStyleLbl="sibTrans2D1" presStyleIdx="4" presStyleCnt="5"/>
      <dgm:spPr/>
      <dgm:t>
        <a:bodyPr/>
        <a:lstStyle/>
        <a:p>
          <a:endParaRPr lang="en-US"/>
        </a:p>
      </dgm:t>
    </dgm:pt>
    <dgm:pt modelId="{C8E8788B-9187-4247-B220-018CAB23D1F7}" type="pres">
      <dgm:prSet presAssocID="{242228FD-D53E-41A2-A42D-674A1D698D81}" presName="connectorText" presStyleLbl="sibTrans2D1" presStyleIdx="4" presStyleCnt="5"/>
      <dgm:spPr/>
      <dgm:t>
        <a:bodyPr/>
        <a:lstStyle/>
        <a:p>
          <a:endParaRPr lang="en-US"/>
        </a:p>
      </dgm:t>
    </dgm:pt>
  </dgm:ptLst>
  <dgm:cxnLst>
    <dgm:cxn modelId="{BFDCBDFE-82D3-454C-9BFC-40FA01B6845E}" type="presOf" srcId="{2A12A06D-61E2-474D-97B4-E8DCA9085F41}" destId="{551E5431-6540-4F03-B154-7FBC333120B9}" srcOrd="0" destOrd="0" presId="urn:microsoft.com/office/officeart/2005/8/layout/cycle2"/>
    <dgm:cxn modelId="{1C1BCF91-701E-4D22-A99D-1664DE261369}" type="presOf" srcId="{FAACB394-B07A-4E07-8A80-7E238EAB226A}" destId="{CD9F6BE2-5B69-4E3A-8D11-90BEFB0D065F}" srcOrd="0" destOrd="0" presId="urn:microsoft.com/office/officeart/2005/8/layout/cycle2"/>
    <dgm:cxn modelId="{BDA94271-4E68-45EB-95E5-DD0CD4762361}" type="presOf" srcId="{D8253F83-C040-4566-A22F-F64D6B42B039}" destId="{6083CC4A-2F57-486F-91C4-E6AB221A9F43}" srcOrd="1" destOrd="0" presId="urn:microsoft.com/office/officeart/2005/8/layout/cycle2"/>
    <dgm:cxn modelId="{2358FF39-077B-452A-B298-C126C0B3C561}" srcId="{3AC6A01B-4268-48AE-AC27-F77CEE368BD3}" destId="{2A12A06D-61E2-474D-97B4-E8DCA9085F41}" srcOrd="3" destOrd="0" parTransId="{B53E887B-A6E4-4A9D-AD17-D9230260E2BD}" sibTransId="{24F290C7-8877-4F2E-9C98-73AD8BE0189D}"/>
    <dgm:cxn modelId="{5E0B409C-83ED-462F-B16B-12C891B5ECAA}" type="presOf" srcId="{EC0148D0-B33C-4C7F-BEFA-ECA99D5E14FE}" destId="{9C450433-253A-44DC-9AD5-EE4E90050A57}" srcOrd="0" destOrd="0" presId="urn:microsoft.com/office/officeart/2005/8/layout/cycle2"/>
    <dgm:cxn modelId="{3CFB9D39-DF0B-4687-A1A0-77B328AA59A2}" srcId="{3AC6A01B-4268-48AE-AC27-F77CEE368BD3}" destId="{EC0148D0-B33C-4C7F-BEFA-ECA99D5E14FE}" srcOrd="0" destOrd="0" parTransId="{8F3F4308-8D90-4D00-8772-A54C9965A191}" sibTransId="{32AA6932-2DD0-4B1B-97B0-24636EF485B7}"/>
    <dgm:cxn modelId="{936B2032-FD5F-4D5F-B8D7-B1CD09B7D75D}" type="presOf" srcId="{D52E528B-2005-4CEE-A9A0-13C83A612C5B}" destId="{5A905754-06E4-4D11-872D-3D4ECFBAF509}" srcOrd="0" destOrd="0" presId="urn:microsoft.com/office/officeart/2005/8/layout/cycle2"/>
    <dgm:cxn modelId="{507F5437-32A6-4D42-90B0-7DF09D39DFAD}" type="presOf" srcId="{3AC6A01B-4268-48AE-AC27-F77CEE368BD3}" destId="{E82AA1BD-3A48-4F09-8C1B-44FB686AC794}" srcOrd="0" destOrd="0" presId="urn:microsoft.com/office/officeart/2005/8/layout/cycle2"/>
    <dgm:cxn modelId="{76CED2A6-25EB-4AFB-9FB3-7F56817CF6CF}" type="presOf" srcId="{D8253F83-C040-4566-A22F-F64D6B42B039}" destId="{B35794E4-5CB8-4E79-9349-0E5D0C50C02A}" srcOrd="0" destOrd="0" presId="urn:microsoft.com/office/officeart/2005/8/layout/cycle2"/>
    <dgm:cxn modelId="{0CE4EBBD-0CC3-4507-A714-B73B90064134}" srcId="{3AC6A01B-4268-48AE-AC27-F77CEE368BD3}" destId="{D52E528B-2005-4CEE-A9A0-13C83A612C5B}" srcOrd="1" destOrd="0" parTransId="{3D52C1AC-F203-4778-AE91-35DADDC96A18}" sibTransId="{D8253F83-C040-4566-A22F-F64D6B42B039}"/>
    <dgm:cxn modelId="{B9060BFD-8CC0-41DA-8281-ABECA4AA218A}" type="presOf" srcId="{FAACB394-B07A-4E07-8A80-7E238EAB226A}" destId="{F9330B75-FB2C-4DBE-8E9D-EF36B6D25A6E}" srcOrd="1" destOrd="0" presId="urn:microsoft.com/office/officeart/2005/8/layout/cycle2"/>
    <dgm:cxn modelId="{F636F3C5-DCDD-4845-9142-BF2531E7223A}" type="presOf" srcId="{24F290C7-8877-4F2E-9C98-73AD8BE0189D}" destId="{2D5231E4-3134-49AC-99C3-BAAF091BD8E3}" srcOrd="0" destOrd="0" presId="urn:microsoft.com/office/officeart/2005/8/layout/cycle2"/>
    <dgm:cxn modelId="{E3D237F9-F9F6-479D-8F89-C27361267C05}" type="presOf" srcId="{242228FD-D53E-41A2-A42D-674A1D698D81}" destId="{AB851812-F776-4F86-A00C-055ED3AFB7BF}" srcOrd="0" destOrd="0" presId="urn:microsoft.com/office/officeart/2005/8/layout/cycle2"/>
    <dgm:cxn modelId="{EAD89323-081E-4C24-882F-CE03A9C8AE77}" type="presOf" srcId="{32AA6932-2DD0-4B1B-97B0-24636EF485B7}" destId="{D5BEBCE4-C6C2-4185-8BB0-66987EE579C0}" srcOrd="1" destOrd="0" presId="urn:microsoft.com/office/officeart/2005/8/layout/cycle2"/>
    <dgm:cxn modelId="{C07BBBEF-36C9-4F3F-AC2B-50148B245CDF}" type="presOf" srcId="{24F290C7-8877-4F2E-9C98-73AD8BE0189D}" destId="{70BC5B35-0CE6-489E-832A-0D37833AB5AB}" srcOrd="1" destOrd="0" presId="urn:microsoft.com/office/officeart/2005/8/layout/cycle2"/>
    <dgm:cxn modelId="{9097ED3A-425B-4752-93BF-3DFB1B245289}" type="presOf" srcId="{97F1E01B-5CF2-46C6-9B50-8CC7ED538E89}" destId="{668C8AFC-33E0-4941-80B3-3B088C6FC667}" srcOrd="0" destOrd="0" presId="urn:microsoft.com/office/officeart/2005/8/layout/cycle2"/>
    <dgm:cxn modelId="{DB16CF57-41D6-4415-9DAD-628D7F904E98}" type="presOf" srcId="{242228FD-D53E-41A2-A42D-674A1D698D81}" destId="{C8E8788B-9187-4247-B220-018CAB23D1F7}" srcOrd="1" destOrd="0" presId="urn:microsoft.com/office/officeart/2005/8/layout/cycle2"/>
    <dgm:cxn modelId="{1E761BC4-D44F-49D8-9157-1FAD26D1B36F}" srcId="{3AC6A01B-4268-48AE-AC27-F77CEE368BD3}" destId="{C3CEE111-4AC7-4416-AEB6-E90C6B9E54EA}" srcOrd="4" destOrd="0" parTransId="{CFBC2BF5-3614-40FC-AC34-560E56141F9B}" sibTransId="{242228FD-D53E-41A2-A42D-674A1D698D81}"/>
    <dgm:cxn modelId="{D3319C48-FF4E-4874-A2CC-52292456236A}" type="presOf" srcId="{C3CEE111-4AC7-4416-AEB6-E90C6B9E54EA}" destId="{89235561-B9B1-4390-8632-566C9757DD79}" srcOrd="0" destOrd="0" presId="urn:microsoft.com/office/officeart/2005/8/layout/cycle2"/>
    <dgm:cxn modelId="{E7931226-D8FA-4F40-9027-F91314B9DB5B}" srcId="{3AC6A01B-4268-48AE-AC27-F77CEE368BD3}" destId="{97F1E01B-5CF2-46C6-9B50-8CC7ED538E89}" srcOrd="2" destOrd="0" parTransId="{44900848-F01A-4823-8493-29E6CF9F90CA}" sibTransId="{FAACB394-B07A-4E07-8A80-7E238EAB226A}"/>
    <dgm:cxn modelId="{3FC5311A-B5DB-4A97-BBC9-8A0E851D78A6}" type="presOf" srcId="{32AA6932-2DD0-4B1B-97B0-24636EF485B7}" destId="{85FB40F9-77E0-48AA-9DD0-316CB52BB88E}" srcOrd="0" destOrd="0" presId="urn:microsoft.com/office/officeart/2005/8/layout/cycle2"/>
    <dgm:cxn modelId="{D0CCF0AE-6B27-4CCE-9DEB-C9CD623F7265}" type="presParOf" srcId="{E82AA1BD-3A48-4F09-8C1B-44FB686AC794}" destId="{9C450433-253A-44DC-9AD5-EE4E90050A57}" srcOrd="0" destOrd="0" presId="urn:microsoft.com/office/officeart/2005/8/layout/cycle2"/>
    <dgm:cxn modelId="{67DA8171-AE5A-435B-AEDA-D4A890BDD6F3}" type="presParOf" srcId="{E82AA1BD-3A48-4F09-8C1B-44FB686AC794}" destId="{85FB40F9-77E0-48AA-9DD0-316CB52BB88E}" srcOrd="1" destOrd="0" presId="urn:microsoft.com/office/officeart/2005/8/layout/cycle2"/>
    <dgm:cxn modelId="{B9018F32-3C78-4330-8174-68203FD3A680}" type="presParOf" srcId="{85FB40F9-77E0-48AA-9DD0-316CB52BB88E}" destId="{D5BEBCE4-C6C2-4185-8BB0-66987EE579C0}" srcOrd="0" destOrd="0" presId="urn:microsoft.com/office/officeart/2005/8/layout/cycle2"/>
    <dgm:cxn modelId="{88B765B3-D6E5-4009-8169-6B1B8833F017}" type="presParOf" srcId="{E82AA1BD-3A48-4F09-8C1B-44FB686AC794}" destId="{5A905754-06E4-4D11-872D-3D4ECFBAF509}" srcOrd="2" destOrd="0" presId="urn:microsoft.com/office/officeart/2005/8/layout/cycle2"/>
    <dgm:cxn modelId="{2235AE21-435D-4994-8A03-64F276B78E04}" type="presParOf" srcId="{E82AA1BD-3A48-4F09-8C1B-44FB686AC794}" destId="{B35794E4-5CB8-4E79-9349-0E5D0C50C02A}" srcOrd="3" destOrd="0" presId="urn:microsoft.com/office/officeart/2005/8/layout/cycle2"/>
    <dgm:cxn modelId="{97C48A76-482F-4F03-A57B-1E09E03893D1}" type="presParOf" srcId="{B35794E4-5CB8-4E79-9349-0E5D0C50C02A}" destId="{6083CC4A-2F57-486F-91C4-E6AB221A9F43}" srcOrd="0" destOrd="0" presId="urn:microsoft.com/office/officeart/2005/8/layout/cycle2"/>
    <dgm:cxn modelId="{2F82625E-6CC1-4D20-993B-87DB7C5B43B9}" type="presParOf" srcId="{E82AA1BD-3A48-4F09-8C1B-44FB686AC794}" destId="{668C8AFC-33E0-4941-80B3-3B088C6FC667}" srcOrd="4" destOrd="0" presId="urn:microsoft.com/office/officeart/2005/8/layout/cycle2"/>
    <dgm:cxn modelId="{6E1CB2D8-DA9C-4BC8-A0AE-E941C15FC150}" type="presParOf" srcId="{E82AA1BD-3A48-4F09-8C1B-44FB686AC794}" destId="{CD9F6BE2-5B69-4E3A-8D11-90BEFB0D065F}" srcOrd="5" destOrd="0" presId="urn:microsoft.com/office/officeart/2005/8/layout/cycle2"/>
    <dgm:cxn modelId="{CA7E9051-45B3-4B8F-BC7F-7C90586347D5}" type="presParOf" srcId="{CD9F6BE2-5B69-4E3A-8D11-90BEFB0D065F}" destId="{F9330B75-FB2C-4DBE-8E9D-EF36B6D25A6E}" srcOrd="0" destOrd="0" presId="urn:microsoft.com/office/officeart/2005/8/layout/cycle2"/>
    <dgm:cxn modelId="{3D368666-9F0D-49A3-8338-F2054146DFEB}" type="presParOf" srcId="{E82AA1BD-3A48-4F09-8C1B-44FB686AC794}" destId="{551E5431-6540-4F03-B154-7FBC333120B9}" srcOrd="6" destOrd="0" presId="urn:microsoft.com/office/officeart/2005/8/layout/cycle2"/>
    <dgm:cxn modelId="{5EC923F3-0C83-40CD-8840-D2740142D75E}" type="presParOf" srcId="{E82AA1BD-3A48-4F09-8C1B-44FB686AC794}" destId="{2D5231E4-3134-49AC-99C3-BAAF091BD8E3}" srcOrd="7" destOrd="0" presId="urn:microsoft.com/office/officeart/2005/8/layout/cycle2"/>
    <dgm:cxn modelId="{1F810C06-A399-466C-8A85-CEE9E8BEF5EB}" type="presParOf" srcId="{2D5231E4-3134-49AC-99C3-BAAF091BD8E3}" destId="{70BC5B35-0CE6-489E-832A-0D37833AB5AB}" srcOrd="0" destOrd="0" presId="urn:microsoft.com/office/officeart/2005/8/layout/cycle2"/>
    <dgm:cxn modelId="{59B1A212-E66E-4293-B40B-0C5605F1EDB1}" type="presParOf" srcId="{E82AA1BD-3A48-4F09-8C1B-44FB686AC794}" destId="{89235561-B9B1-4390-8632-566C9757DD79}" srcOrd="8" destOrd="0" presId="urn:microsoft.com/office/officeart/2005/8/layout/cycle2"/>
    <dgm:cxn modelId="{E387BB18-A72F-4D67-B92E-415A3FB8DB0E}" type="presParOf" srcId="{E82AA1BD-3A48-4F09-8C1B-44FB686AC794}" destId="{AB851812-F776-4F86-A00C-055ED3AFB7BF}" srcOrd="9" destOrd="0" presId="urn:microsoft.com/office/officeart/2005/8/layout/cycle2"/>
    <dgm:cxn modelId="{1CC783FA-B96F-4423-AAEF-FD461A422DD6}" type="presParOf" srcId="{AB851812-F776-4F86-A00C-055ED3AFB7BF}" destId="{C8E8788B-9187-4247-B220-018CAB23D1F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40057-9C8B-4810-8992-D6BF60531B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9B57623-7DD5-4B5C-B9D2-29FF81ED5BDD}">
      <dgm:prSet phldrT="[Text]"/>
      <dgm:spPr/>
      <dgm:t>
        <a:bodyPr/>
        <a:lstStyle/>
        <a:p>
          <a:r>
            <a:rPr lang="en-US" dirty="0"/>
            <a:t>private sector</a:t>
          </a:r>
        </a:p>
      </dgm:t>
    </dgm:pt>
    <dgm:pt modelId="{6670F08C-09D6-40C8-BD45-74BEEC17267D}" type="parTrans" cxnId="{893C8779-85B1-4188-930B-A9B7717942FC}">
      <dgm:prSet/>
      <dgm:spPr/>
      <dgm:t>
        <a:bodyPr/>
        <a:lstStyle/>
        <a:p>
          <a:endParaRPr lang="en-US"/>
        </a:p>
      </dgm:t>
    </dgm:pt>
    <dgm:pt modelId="{8A1EFE43-A7EC-418A-97FA-E51DBAB1A50D}" type="sibTrans" cxnId="{893C8779-85B1-4188-930B-A9B7717942FC}">
      <dgm:prSet/>
      <dgm:spPr/>
      <dgm:t>
        <a:bodyPr/>
        <a:lstStyle/>
        <a:p>
          <a:endParaRPr lang="en-US"/>
        </a:p>
      </dgm:t>
    </dgm:pt>
    <dgm:pt modelId="{79411709-3A11-4A49-BF9A-20ECABA0661A}">
      <dgm:prSet phldrT="[Text]" custT="1"/>
      <dgm:spPr/>
      <dgm:t>
        <a:bodyPr/>
        <a:lstStyle/>
        <a:p>
          <a:r>
            <a:rPr lang="en-US" sz="1600" dirty="0"/>
            <a:t>Increase sales</a:t>
          </a:r>
        </a:p>
      </dgm:t>
    </dgm:pt>
    <dgm:pt modelId="{89FF537B-5B48-4311-A31E-40DF49D3EC05}" type="parTrans" cxnId="{4213D3CA-E4F5-4D93-B17B-496B116F2638}">
      <dgm:prSet/>
      <dgm:spPr/>
      <dgm:t>
        <a:bodyPr/>
        <a:lstStyle/>
        <a:p>
          <a:endParaRPr lang="en-US"/>
        </a:p>
      </dgm:t>
    </dgm:pt>
    <dgm:pt modelId="{182F8FF6-18A5-4333-8992-54D7F6CCD5BA}" type="sibTrans" cxnId="{4213D3CA-E4F5-4D93-B17B-496B116F2638}">
      <dgm:prSet/>
      <dgm:spPr/>
      <dgm:t>
        <a:bodyPr/>
        <a:lstStyle/>
        <a:p>
          <a:endParaRPr lang="en-US"/>
        </a:p>
      </dgm:t>
    </dgm:pt>
    <dgm:pt modelId="{F35CA4CB-0AFA-4BF9-B23A-3B5829169B6A}">
      <dgm:prSet phldrT="[Text]"/>
      <dgm:spPr/>
      <dgm:t>
        <a:bodyPr/>
        <a:lstStyle/>
        <a:p>
          <a:r>
            <a:rPr lang="en-US" dirty="0"/>
            <a:t>public sector</a:t>
          </a:r>
        </a:p>
      </dgm:t>
    </dgm:pt>
    <dgm:pt modelId="{68892B6F-4E64-4A3D-A85A-60A88B60E0E2}" type="parTrans" cxnId="{D10545DF-16B0-4546-809E-6929E73500B1}">
      <dgm:prSet/>
      <dgm:spPr/>
      <dgm:t>
        <a:bodyPr/>
        <a:lstStyle/>
        <a:p>
          <a:endParaRPr lang="en-US"/>
        </a:p>
      </dgm:t>
    </dgm:pt>
    <dgm:pt modelId="{281A19BB-E64D-426E-9CFC-D4F8A7AB60A2}" type="sibTrans" cxnId="{D10545DF-16B0-4546-809E-6929E73500B1}">
      <dgm:prSet/>
      <dgm:spPr/>
      <dgm:t>
        <a:bodyPr/>
        <a:lstStyle/>
        <a:p>
          <a:endParaRPr lang="en-US"/>
        </a:p>
      </dgm:t>
    </dgm:pt>
    <dgm:pt modelId="{D7DDD099-F3C0-40F0-9CF8-538F0DBC0643}">
      <dgm:prSet phldrT="[Text]" custT="1"/>
      <dgm:spPr/>
      <dgm:t>
        <a:bodyPr/>
        <a:lstStyle/>
        <a:p>
          <a:r>
            <a:rPr lang="en-US" sz="1600" dirty="0"/>
            <a:t>Ensure safe food</a:t>
          </a:r>
        </a:p>
      </dgm:t>
    </dgm:pt>
    <dgm:pt modelId="{97C2DBF5-1A5B-4E52-99D0-48B0241D7645}" type="parTrans" cxnId="{9D5F4971-6B3B-4FDF-9588-B39CBCEE7348}">
      <dgm:prSet/>
      <dgm:spPr/>
      <dgm:t>
        <a:bodyPr/>
        <a:lstStyle/>
        <a:p>
          <a:endParaRPr lang="en-US"/>
        </a:p>
      </dgm:t>
    </dgm:pt>
    <dgm:pt modelId="{50A5876E-7673-4F9B-8264-800E54C60721}" type="sibTrans" cxnId="{9D5F4971-6B3B-4FDF-9588-B39CBCEE7348}">
      <dgm:prSet/>
      <dgm:spPr/>
      <dgm:t>
        <a:bodyPr/>
        <a:lstStyle/>
        <a:p>
          <a:endParaRPr lang="en-US"/>
        </a:p>
      </dgm:t>
    </dgm:pt>
    <dgm:pt modelId="{651618D3-E2CA-413C-8AB7-E2592D14269F}">
      <dgm:prSet phldrT="[Text]" custT="1"/>
      <dgm:spPr/>
      <dgm:t>
        <a:bodyPr/>
        <a:lstStyle/>
        <a:p>
          <a:r>
            <a:rPr lang="en-US" sz="1600" dirty="0"/>
            <a:t>Manage reputational risk</a:t>
          </a:r>
        </a:p>
      </dgm:t>
    </dgm:pt>
    <dgm:pt modelId="{A6A2A57C-1A60-4C51-8300-DFE88F76E362}" type="parTrans" cxnId="{B6DF5DA4-EB2B-452B-AE82-B9B56034E322}">
      <dgm:prSet/>
      <dgm:spPr/>
      <dgm:t>
        <a:bodyPr/>
        <a:lstStyle/>
        <a:p>
          <a:endParaRPr lang="en-US"/>
        </a:p>
      </dgm:t>
    </dgm:pt>
    <dgm:pt modelId="{580B56C3-9EA0-45DA-BA04-011CF7A80BEF}" type="sibTrans" cxnId="{B6DF5DA4-EB2B-452B-AE82-B9B56034E322}">
      <dgm:prSet/>
      <dgm:spPr/>
      <dgm:t>
        <a:bodyPr/>
        <a:lstStyle/>
        <a:p>
          <a:endParaRPr lang="en-US"/>
        </a:p>
      </dgm:t>
    </dgm:pt>
    <dgm:pt modelId="{1541A0B7-7E86-406B-A31D-B135650C6B75}">
      <dgm:prSet phldrT="[Text]" custT="1"/>
      <dgm:spPr/>
      <dgm:t>
        <a:bodyPr/>
        <a:lstStyle/>
        <a:p>
          <a:r>
            <a:rPr lang="en-US" sz="1600" dirty="0"/>
            <a:t>Improve brand</a:t>
          </a:r>
        </a:p>
      </dgm:t>
    </dgm:pt>
    <dgm:pt modelId="{5E865118-257B-465D-B90F-3B135AB15623}" type="parTrans" cxnId="{BD2F15BF-E3F6-44C1-93E9-02730713E418}">
      <dgm:prSet/>
      <dgm:spPr/>
      <dgm:t>
        <a:bodyPr/>
        <a:lstStyle/>
        <a:p>
          <a:endParaRPr lang="en-US"/>
        </a:p>
      </dgm:t>
    </dgm:pt>
    <dgm:pt modelId="{C2FDF873-E458-4D5A-AF1B-C9338B34918A}" type="sibTrans" cxnId="{BD2F15BF-E3F6-44C1-93E9-02730713E418}">
      <dgm:prSet/>
      <dgm:spPr/>
      <dgm:t>
        <a:bodyPr/>
        <a:lstStyle/>
        <a:p>
          <a:endParaRPr lang="en-US"/>
        </a:p>
      </dgm:t>
    </dgm:pt>
    <dgm:pt modelId="{257BA326-1677-4865-8AF3-31ECDD009890}">
      <dgm:prSet phldrT="[Text]" custT="1"/>
      <dgm:spPr/>
      <dgm:t>
        <a:bodyPr/>
        <a:lstStyle/>
        <a:p>
          <a:r>
            <a:rPr lang="en-US" sz="1600" dirty="0"/>
            <a:t>Avoid market failure</a:t>
          </a:r>
        </a:p>
      </dgm:t>
    </dgm:pt>
    <dgm:pt modelId="{39A4E267-4140-4476-82C1-962F1D339F8E}" type="parTrans" cxnId="{CF809675-7C8C-44EF-B5E2-054FAC12E68D}">
      <dgm:prSet/>
      <dgm:spPr/>
      <dgm:t>
        <a:bodyPr/>
        <a:lstStyle/>
        <a:p>
          <a:endParaRPr lang="en-US"/>
        </a:p>
      </dgm:t>
    </dgm:pt>
    <dgm:pt modelId="{A315EE40-0379-4409-8220-C2AE951F4E23}" type="sibTrans" cxnId="{CF809675-7C8C-44EF-B5E2-054FAC12E68D}">
      <dgm:prSet/>
      <dgm:spPr/>
      <dgm:t>
        <a:bodyPr/>
        <a:lstStyle/>
        <a:p>
          <a:endParaRPr lang="en-US"/>
        </a:p>
      </dgm:t>
    </dgm:pt>
    <dgm:pt modelId="{31834A7F-955F-4C25-A1DC-5F3C507AB6F0}">
      <dgm:prSet phldrT="[Text]" custT="1"/>
      <dgm:spPr/>
      <dgm:t>
        <a:bodyPr/>
        <a:lstStyle/>
        <a:p>
          <a:r>
            <a:rPr lang="en-US" sz="1600" dirty="0"/>
            <a:t>Benefits &gt; costs</a:t>
          </a:r>
        </a:p>
      </dgm:t>
    </dgm:pt>
    <dgm:pt modelId="{046B5C4C-846A-45AB-AC41-4FAFBBE98983}" type="parTrans" cxnId="{3AAF420B-AA69-4FC7-8F7D-A62E6AB3ED73}">
      <dgm:prSet/>
      <dgm:spPr/>
      <dgm:t>
        <a:bodyPr/>
        <a:lstStyle/>
        <a:p>
          <a:endParaRPr lang="en-US"/>
        </a:p>
      </dgm:t>
    </dgm:pt>
    <dgm:pt modelId="{E3B97249-40EE-4D61-B96E-7F45513EFD09}" type="sibTrans" cxnId="{3AAF420B-AA69-4FC7-8F7D-A62E6AB3ED73}">
      <dgm:prSet/>
      <dgm:spPr/>
      <dgm:t>
        <a:bodyPr/>
        <a:lstStyle/>
        <a:p>
          <a:endParaRPr lang="en-US"/>
        </a:p>
      </dgm:t>
    </dgm:pt>
    <dgm:pt modelId="{FDDB97ED-B1E6-4B61-90B5-C17DD211AE31}" type="pres">
      <dgm:prSet presAssocID="{28D40057-9C8B-4810-8992-D6BF60531BC4}" presName="Name0" presStyleCnt="0">
        <dgm:presLayoutVars>
          <dgm:dir/>
          <dgm:animLvl val="lvl"/>
          <dgm:resizeHandles/>
        </dgm:presLayoutVars>
      </dgm:prSet>
      <dgm:spPr/>
      <dgm:t>
        <a:bodyPr/>
        <a:lstStyle/>
        <a:p>
          <a:endParaRPr lang="en-US"/>
        </a:p>
      </dgm:t>
    </dgm:pt>
    <dgm:pt modelId="{F1DFC3D6-DF4E-40AC-8448-C66D17B37DD2}" type="pres">
      <dgm:prSet presAssocID="{A9B57623-7DD5-4B5C-B9D2-29FF81ED5BDD}" presName="linNode" presStyleCnt="0"/>
      <dgm:spPr/>
    </dgm:pt>
    <dgm:pt modelId="{7CD0A6FB-F33E-4054-A973-A2A7B0B47970}" type="pres">
      <dgm:prSet presAssocID="{A9B57623-7DD5-4B5C-B9D2-29FF81ED5BDD}" presName="parentShp" presStyleLbl="node1" presStyleIdx="0" presStyleCnt="2" custScaleX="60577" custLinFactNeighborX="-14113" custLinFactNeighborY="-756">
        <dgm:presLayoutVars>
          <dgm:bulletEnabled val="1"/>
        </dgm:presLayoutVars>
      </dgm:prSet>
      <dgm:spPr/>
      <dgm:t>
        <a:bodyPr/>
        <a:lstStyle/>
        <a:p>
          <a:endParaRPr lang="en-US"/>
        </a:p>
      </dgm:t>
    </dgm:pt>
    <dgm:pt modelId="{61751F17-4076-419C-ACF0-FDEFD41DFB4B}" type="pres">
      <dgm:prSet presAssocID="{A9B57623-7DD5-4B5C-B9D2-29FF81ED5BDD}" presName="childShp" presStyleLbl="bgAccFollowNode1" presStyleIdx="0" presStyleCnt="2" custScaleX="124933">
        <dgm:presLayoutVars>
          <dgm:bulletEnabled val="1"/>
        </dgm:presLayoutVars>
      </dgm:prSet>
      <dgm:spPr/>
      <dgm:t>
        <a:bodyPr/>
        <a:lstStyle/>
        <a:p>
          <a:endParaRPr lang="en-US"/>
        </a:p>
      </dgm:t>
    </dgm:pt>
    <dgm:pt modelId="{BC06225C-0310-4DD1-BBF5-BA7C4D6720E5}" type="pres">
      <dgm:prSet presAssocID="{8A1EFE43-A7EC-418A-97FA-E51DBAB1A50D}" presName="spacing" presStyleCnt="0"/>
      <dgm:spPr/>
    </dgm:pt>
    <dgm:pt modelId="{07AAAFD1-D2A5-4DAC-9B5B-C1D464996A21}" type="pres">
      <dgm:prSet presAssocID="{F35CA4CB-0AFA-4BF9-B23A-3B5829169B6A}" presName="linNode" presStyleCnt="0"/>
      <dgm:spPr/>
    </dgm:pt>
    <dgm:pt modelId="{111608F1-A472-4E2A-8526-087854F89F2A}" type="pres">
      <dgm:prSet presAssocID="{F35CA4CB-0AFA-4BF9-B23A-3B5829169B6A}" presName="parentShp" presStyleLbl="node1" presStyleIdx="1" presStyleCnt="2" custScaleX="59871" custLinFactNeighborX="-16936" custLinFactNeighborY="378">
        <dgm:presLayoutVars>
          <dgm:bulletEnabled val="1"/>
        </dgm:presLayoutVars>
      </dgm:prSet>
      <dgm:spPr/>
      <dgm:t>
        <a:bodyPr/>
        <a:lstStyle/>
        <a:p>
          <a:endParaRPr lang="en-US"/>
        </a:p>
      </dgm:t>
    </dgm:pt>
    <dgm:pt modelId="{8EA36D2C-08D6-4B1D-A7A9-1F1EA172AA9B}" type="pres">
      <dgm:prSet presAssocID="{F35CA4CB-0AFA-4BF9-B23A-3B5829169B6A}" presName="childShp" presStyleLbl="bgAccFollowNode1" presStyleIdx="1" presStyleCnt="2" custScaleX="125403">
        <dgm:presLayoutVars>
          <dgm:bulletEnabled val="1"/>
        </dgm:presLayoutVars>
      </dgm:prSet>
      <dgm:spPr/>
      <dgm:t>
        <a:bodyPr/>
        <a:lstStyle/>
        <a:p>
          <a:endParaRPr lang="en-US"/>
        </a:p>
      </dgm:t>
    </dgm:pt>
  </dgm:ptLst>
  <dgm:cxnLst>
    <dgm:cxn modelId="{7736CB71-F183-49D7-BBFF-ADF04AA42C1B}" type="presOf" srcId="{31834A7F-955F-4C25-A1DC-5F3C507AB6F0}" destId="{8EA36D2C-08D6-4B1D-A7A9-1F1EA172AA9B}" srcOrd="0" destOrd="2" presId="urn:microsoft.com/office/officeart/2005/8/layout/vList6"/>
    <dgm:cxn modelId="{CF809675-7C8C-44EF-B5E2-054FAC12E68D}" srcId="{F35CA4CB-0AFA-4BF9-B23A-3B5829169B6A}" destId="{257BA326-1677-4865-8AF3-31ECDD009890}" srcOrd="1" destOrd="0" parTransId="{39A4E267-4140-4476-82C1-962F1D339F8E}" sibTransId="{A315EE40-0379-4409-8220-C2AE951F4E23}"/>
    <dgm:cxn modelId="{FD5DD191-C673-4495-8B9C-1B9F7D74D881}" type="presOf" srcId="{257BA326-1677-4865-8AF3-31ECDD009890}" destId="{8EA36D2C-08D6-4B1D-A7A9-1F1EA172AA9B}" srcOrd="0" destOrd="1" presId="urn:microsoft.com/office/officeart/2005/8/layout/vList6"/>
    <dgm:cxn modelId="{D6048DE4-0390-401E-B167-3F62C9764C2F}" type="presOf" srcId="{A9B57623-7DD5-4B5C-B9D2-29FF81ED5BDD}" destId="{7CD0A6FB-F33E-4054-A973-A2A7B0B47970}" srcOrd="0" destOrd="0" presId="urn:microsoft.com/office/officeart/2005/8/layout/vList6"/>
    <dgm:cxn modelId="{D01CEDE9-D584-4DCE-BD6D-35717D68C506}" type="presOf" srcId="{1541A0B7-7E86-406B-A31D-B135650C6B75}" destId="{61751F17-4076-419C-ACF0-FDEFD41DFB4B}" srcOrd="0" destOrd="2" presId="urn:microsoft.com/office/officeart/2005/8/layout/vList6"/>
    <dgm:cxn modelId="{5CE68E46-94F2-41CB-B49A-FCB2F878353A}" type="presOf" srcId="{F35CA4CB-0AFA-4BF9-B23A-3B5829169B6A}" destId="{111608F1-A472-4E2A-8526-087854F89F2A}" srcOrd="0" destOrd="0" presId="urn:microsoft.com/office/officeart/2005/8/layout/vList6"/>
    <dgm:cxn modelId="{B6DF5DA4-EB2B-452B-AE82-B9B56034E322}" srcId="{A9B57623-7DD5-4B5C-B9D2-29FF81ED5BDD}" destId="{651618D3-E2CA-413C-8AB7-E2592D14269F}" srcOrd="1" destOrd="0" parTransId="{A6A2A57C-1A60-4C51-8300-DFE88F76E362}" sibTransId="{580B56C3-9EA0-45DA-BA04-011CF7A80BEF}"/>
    <dgm:cxn modelId="{D2768C80-0734-4AE2-B965-08318CE071D2}" type="presOf" srcId="{79411709-3A11-4A49-BF9A-20ECABA0661A}" destId="{61751F17-4076-419C-ACF0-FDEFD41DFB4B}" srcOrd="0" destOrd="0" presId="urn:microsoft.com/office/officeart/2005/8/layout/vList6"/>
    <dgm:cxn modelId="{4213D3CA-E4F5-4D93-B17B-496B116F2638}" srcId="{A9B57623-7DD5-4B5C-B9D2-29FF81ED5BDD}" destId="{79411709-3A11-4A49-BF9A-20ECABA0661A}" srcOrd="0" destOrd="0" parTransId="{89FF537B-5B48-4311-A31E-40DF49D3EC05}" sibTransId="{182F8FF6-18A5-4333-8992-54D7F6CCD5BA}"/>
    <dgm:cxn modelId="{D10545DF-16B0-4546-809E-6929E73500B1}" srcId="{28D40057-9C8B-4810-8992-D6BF60531BC4}" destId="{F35CA4CB-0AFA-4BF9-B23A-3B5829169B6A}" srcOrd="1" destOrd="0" parTransId="{68892B6F-4E64-4A3D-A85A-60A88B60E0E2}" sibTransId="{281A19BB-E64D-426E-9CFC-D4F8A7AB60A2}"/>
    <dgm:cxn modelId="{893C8779-85B1-4188-930B-A9B7717942FC}" srcId="{28D40057-9C8B-4810-8992-D6BF60531BC4}" destId="{A9B57623-7DD5-4B5C-B9D2-29FF81ED5BDD}" srcOrd="0" destOrd="0" parTransId="{6670F08C-09D6-40C8-BD45-74BEEC17267D}" sibTransId="{8A1EFE43-A7EC-418A-97FA-E51DBAB1A50D}"/>
    <dgm:cxn modelId="{BD2F15BF-E3F6-44C1-93E9-02730713E418}" srcId="{A9B57623-7DD5-4B5C-B9D2-29FF81ED5BDD}" destId="{1541A0B7-7E86-406B-A31D-B135650C6B75}" srcOrd="2" destOrd="0" parTransId="{5E865118-257B-465D-B90F-3B135AB15623}" sibTransId="{C2FDF873-E458-4D5A-AF1B-C9338B34918A}"/>
    <dgm:cxn modelId="{3AAF420B-AA69-4FC7-8F7D-A62E6AB3ED73}" srcId="{F35CA4CB-0AFA-4BF9-B23A-3B5829169B6A}" destId="{31834A7F-955F-4C25-A1DC-5F3C507AB6F0}" srcOrd="2" destOrd="0" parTransId="{046B5C4C-846A-45AB-AC41-4FAFBBE98983}" sibTransId="{E3B97249-40EE-4D61-B96E-7F45513EFD09}"/>
    <dgm:cxn modelId="{56245EA0-ACAE-4A3E-BA66-5712ED6AE497}" type="presOf" srcId="{651618D3-E2CA-413C-8AB7-E2592D14269F}" destId="{61751F17-4076-419C-ACF0-FDEFD41DFB4B}" srcOrd="0" destOrd="1" presId="urn:microsoft.com/office/officeart/2005/8/layout/vList6"/>
    <dgm:cxn modelId="{9D5F4971-6B3B-4FDF-9588-B39CBCEE7348}" srcId="{F35CA4CB-0AFA-4BF9-B23A-3B5829169B6A}" destId="{D7DDD099-F3C0-40F0-9CF8-538F0DBC0643}" srcOrd="0" destOrd="0" parTransId="{97C2DBF5-1A5B-4E52-99D0-48B0241D7645}" sibTransId="{50A5876E-7673-4F9B-8264-800E54C60721}"/>
    <dgm:cxn modelId="{FADC01AC-93BF-4DE9-B2EE-4F9BB982D384}" type="presOf" srcId="{28D40057-9C8B-4810-8992-D6BF60531BC4}" destId="{FDDB97ED-B1E6-4B61-90B5-C17DD211AE31}" srcOrd="0" destOrd="0" presId="urn:microsoft.com/office/officeart/2005/8/layout/vList6"/>
    <dgm:cxn modelId="{80BC5081-7193-49AB-8FBE-76B7F16CCD49}" type="presOf" srcId="{D7DDD099-F3C0-40F0-9CF8-538F0DBC0643}" destId="{8EA36D2C-08D6-4B1D-A7A9-1F1EA172AA9B}" srcOrd="0" destOrd="0" presId="urn:microsoft.com/office/officeart/2005/8/layout/vList6"/>
    <dgm:cxn modelId="{9AED7498-3F0A-4724-BF35-0A6E72FB1AC3}" type="presParOf" srcId="{FDDB97ED-B1E6-4B61-90B5-C17DD211AE31}" destId="{F1DFC3D6-DF4E-40AC-8448-C66D17B37DD2}" srcOrd="0" destOrd="0" presId="urn:microsoft.com/office/officeart/2005/8/layout/vList6"/>
    <dgm:cxn modelId="{BE3A8103-DCE9-4BF7-AD78-B1A5B82D0CF2}" type="presParOf" srcId="{F1DFC3D6-DF4E-40AC-8448-C66D17B37DD2}" destId="{7CD0A6FB-F33E-4054-A973-A2A7B0B47970}" srcOrd="0" destOrd="0" presId="urn:microsoft.com/office/officeart/2005/8/layout/vList6"/>
    <dgm:cxn modelId="{9CA963BA-0E2E-4CF7-9DFF-518030451D0E}" type="presParOf" srcId="{F1DFC3D6-DF4E-40AC-8448-C66D17B37DD2}" destId="{61751F17-4076-419C-ACF0-FDEFD41DFB4B}" srcOrd="1" destOrd="0" presId="urn:microsoft.com/office/officeart/2005/8/layout/vList6"/>
    <dgm:cxn modelId="{622B32E7-4259-49F4-AFCF-9A81967470E8}" type="presParOf" srcId="{FDDB97ED-B1E6-4B61-90B5-C17DD211AE31}" destId="{BC06225C-0310-4DD1-BBF5-BA7C4D6720E5}" srcOrd="1" destOrd="0" presId="urn:microsoft.com/office/officeart/2005/8/layout/vList6"/>
    <dgm:cxn modelId="{F700DA1F-796C-4E6E-BAF5-7BE3A8FBDBCB}" type="presParOf" srcId="{FDDB97ED-B1E6-4B61-90B5-C17DD211AE31}" destId="{07AAAFD1-D2A5-4DAC-9B5B-C1D464996A21}" srcOrd="2" destOrd="0" presId="urn:microsoft.com/office/officeart/2005/8/layout/vList6"/>
    <dgm:cxn modelId="{8B8F14FE-1247-4FED-B59D-BCB49E52EBD5}" type="presParOf" srcId="{07AAAFD1-D2A5-4DAC-9B5B-C1D464996A21}" destId="{111608F1-A472-4E2A-8526-087854F89F2A}" srcOrd="0" destOrd="0" presId="urn:microsoft.com/office/officeart/2005/8/layout/vList6"/>
    <dgm:cxn modelId="{B90C8BC7-A110-4849-AD80-F1C8D7F5BE9C}" type="presParOf" srcId="{07AAAFD1-D2A5-4DAC-9B5B-C1D464996A21}" destId="{8EA36D2C-08D6-4B1D-A7A9-1F1EA172AA9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BA9CD-6B1E-4E5E-9F4A-4082A28125E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0494E98-9F85-482F-8623-E107412B4C9F}">
      <dgm:prSet phldrT="[Text]"/>
      <dgm:spPr/>
      <dgm:t>
        <a:bodyPr/>
        <a:lstStyle/>
        <a:p>
          <a:r>
            <a:rPr lang="en-US" dirty="0"/>
            <a:t>high compliance</a:t>
          </a:r>
        </a:p>
      </dgm:t>
    </dgm:pt>
    <dgm:pt modelId="{B9C7DA38-0A98-450C-9394-03C5FE0E4195}" type="parTrans" cxnId="{23D4AC53-1AC6-40D2-9490-F8DAABDE6A9D}">
      <dgm:prSet/>
      <dgm:spPr/>
      <dgm:t>
        <a:bodyPr/>
        <a:lstStyle/>
        <a:p>
          <a:endParaRPr lang="en-US"/>
        </a:p>
      </dgm:t>
    </dgm:pt>
    <dgm:pt modelId="{062FFC8A-5B45-4BF0-9B3B-A0189C6C5AEB}" type="sibTrans" cxnId="{23D4AC53-1AC6-40D2-9490-F8DAABDE6A9D}">
      <dgm:prSet/>
      <dgm:spPr/>
      <dgm:t>
        <a:bodyPr/>
        <a:lstStyle/>
        <a:p>
          <a:endParaRPr lang="en-US"/>
        </a:p>
      </dgm:t>
    </dgm:pt>
    <dgm:pt modelId="{B46D61C8-8DCE-4A87-96FB-3C1B97D5B0BD}">
      <dgm:prSet phldrT="[Text]"/>
      <dgm:spPr/>
      <dgm:t>
        <a:bodyPr/>
        <a:lstStyle/>
        <a:p>
          <a:r>
            <a:rPr lang="en-US" dirty="0"/>
            <a:t>verification</a:t>
          </a:r>
        </a:p>
      </dgm:t>
    </dgm:pt>
    <dgm:pt modelId="{3BD27FA8-253D-41FD-A8A3-9BC6FE70F0D6}" type="parTrans" cxnId="{472B0287-EB86-4231-9DFF-6F752D2976ED}">
      <dgm:prSet/>
      <dgm:spPr/>
      <dgm:t>
        <a:bodyPr/>
        <a:lstStyle/>
        <a:p>
          <a:endParaRPr lang="en-US"/>
        </a:p>
      </dgm:t>
    </dgm:pt>
    <dgm:pt modelId="{490A4C97-222C-463D-B7FC-17F65DFD723E}" type="sibTrans" cxnId="{472B0287-EB86-4231-9DFF-6F752D2976ED}">
      <dgm:prSet/>
      <dgm:spPr/>
      <dgm:t>
        <a:bodyPr/>
        <a:lstStyle/>
        <a:p>
          <a:endParaRPr lang="en-US"/>
        </a:p>
      </dgm:t>
    </dgm:pt>
    <dgm:pt modelId="{29DD772D-3D35-4FFA-99F3-36E0B84E8E36}">
      <dgm:prSet phldrT="[Text]"/>
      <dgm:spPr/>
      <dgm:t>
        <a:bodyPr/>
        <a:lstStyle/>
        <a:p>
          <a:r>
            <a:rPr lang="en-US" dirty="0"/>
            <a:t>standards</a:t>
          </a:r>
        </a:p>
      </dgm:t>
    </dgm:pt>
    <dgm:pt modelId="{E744F5DE-3D39-4B50-BC8A-5B9D2F9750F0}" type="parTrans" cxnId="{0CBA2E56-C112-46EE-973E-A1C7B238D821}">
      <dgm:prSet/>
      <dgm:spPr/>
      <dgm:t>
        <a:bodyPr/>
        <a:lstStyle/>
        <a:p>
          <a:endParaRPr lang="en-US"/>
        </a:p>
      </dgm:t>
    </dgm:pt>
    <dgm:pt modelId="{E654D301-001F-4E49-A0AD-A5DAA09577FC}" type="sibTrans" cxnId="{0CBA2E56-C112-46EE-973E-A1C7B238D821}">
      <dgm:prSet/>
      <dgm:spPr/>
      <dgm:t>
        <a:bodyPr/>
        <a:lstStyle/>
        <a:p>
          <a:endParaRPr lang="en-US"/>
        </a:p>
      </dgm:t>
    </dgm:pt>
    <dgm:pt modelId="{F9B7AA4E-1542-432E-869A-7781EF9D9D95}">
      <dgm:prSet phldrT="[Text]"/>
      <dgm:spPr/>
      <dgm:t>
        <a:bodyPr/>
        <a:lstStyle/>
        <a:p>
          <a:r>
            <a:rPr lang="en-US" dirty="0"/>
            <a:t>efficient application </a:t>
          </a:r>
        </a:p>
      </dgm:t>
    </dgm:pt>
    <dgm:pt modelId="{6CD4DA65-DFF6-4BCC-81CA-DC05DE33F776}" type="parTrans" cxnId="{56640F9B-A1E3-4167-A857-2F478E99E9A3}">
      <dgm:prSet/>
      <dgm:spPr/>
      <dgm:t>
        <a:bodyPr/>
        <a:lstStyle/>
        <a:p>
          <a:endParaRPr lang="en-US"/>
        </a:p>
      </dgm:t>
    </dgm:pt>
    <dgm:pt modelId="{065009FE-19ED-4518-B88E-37D79ABD8E83}" type="sibTrans" cxnId="{56640F9B-A1E3-4167-A857-2F478E99E9A3}">
      <dgm:prSet/>
      <dgm:spPr/>
      <dgm:t>
        <a:bodyPr/>
        <a:lstStyle/>
        <a:p>
          <a:endParaRPr lang="en-US"/>
        </a:p>
      </dgm:t>
    </dgm:pt>
    <dgm:pt modelId="{288A055F-BCB0-409C-8C6A-6DB3D3558CFC}">
      <dgm:prSet phldrT="[Text]"/>
      <dgm:spPr/>
      <dgm:t>
        <a:bodyPr/>
        <a:lstStyle/>
        <a:p>
          <a:r>
            <a:rPr lang="en-US" dirty="0"/>
            <a:t>harmonization</a:t>
          </a:r>
        </a:p>
      </dgm:t>
    </dgm:pt>
    <dgm:pt modelId="{3CCA7785-7D1F-4E35-B737-8A0EB5778469}" type="parTrans" cxnId="{B1823617-2C89-4828-B67E-D96BAF2C66F0}">
      <dgm:prSet/>
      <dgm:spPr/>
      <dgm:t>
        <a:bodyPr/>
        <a:lstStyle/>
        <a:p>
          <a:endParaRPr lang="en-US"/>
        </a:p>
      </dgm:t>
    </dgm:pt>
    <dgm:pt modelId="{8DC01D45-8AEE-4070-A50A-03366AA94B90}" type="sibTrans" cxnId="{B1823617-2C89-4828-B67E-D96BAF2C66F0}">
      <dgm:prSet/>
      <dgm:spPr/>
      <dgm:t>
        <a:bodyPr/>
        <a:lstStyle/>
        <a:p>
          <a:endParaRPr lang="en-US"/>
        </a:p>
      </dgm:t>
    </dgm:pt>
    <dgm:pt modelId="{D3D18F4E-494E-4BA2-B309-EBA40813A776}">
      <dgm:prSet phldrT="[Text]"/>
      <dgm:spPr/>
      <dgm:t>
        <a:bodyPr/>
        <a:lstStyle/>
        <a:p>
          <a:r>
            <a:rPr lang="en-US" dirty="0"/>
            <a:t>prevention</a:t>
          </a:r>
        </a:p>
      </dgm:t>
    </dgm:pt>
    <dgm:pt modelId="{9E214BD6-CE07-463F-91E3-3F67A4B15ECB}" type="parTrans" cxnId="{C0473FEE-6A6D-4C73-9D7E-15880B734949}">
      <dgm:prSet/>
      <dgm:spPr/>
      <dgm:t>
        <a:bodyPr/>
        <a:lstStyle/>
        <a:p>
          <a:endParaRPr lang="en-US"/>
        </a:p>
      </dgm:t>
    </dgm:pt>
    <dgm:pt modelId="{0A494461-78BE-4449-B0C6-E570DFA9DC1E}" type="sibTrans" cxnId="{C0473FEE-6A6D-4C73-9D7E-15880B734949}">
      <dgm:prSet/>
      <dgm:spPr/>
      <dgm:t>
        <a:bodyPr/>
        <a:lstStyle/>
        <a:p>
          <a:endParaRPr lang="en-US"/>
        </a:p>
      </dgm:t>
    </dgm:pt>
    <dgm:pt modelId="{5ADA6B82-D668-4645-9EDF-452D6766AA87}">
      <dgm:prSet phldrT="[Text]"/>
      <dgm:spPr/>
      <dgm:t>
        <a:bodyPr/>
        <a:lstStyle/>
        <a:p>
          <a:r>
            <a:rPr lang="en-US" dirty="0"/>
            <a:t>training</a:t>
          </a:r>
        </a:p>
      </dgm:t>
    </dgm:pt>
    <dgm:pt modelId="{7701EC8B-C3B0-4442-904A-09E16C49FAE5}" type="parTrans" cxnId="{AEE5A1CA-AD55-4EE1-855D-44BF40EC4131}">
      <dgm:prSet/>
      <dgm:spPr/>
      <dgm:t>
        <a:bodyPr/>
        <a:lstStyle/>
        <a:p>
          <a:endParaRPr lang="en-US"/>
        </a:p>
      </dgm:t>
    </dgm:pt>
    <dgm:pt modelId="{4E3E63C6-EF19-4CC3-AD9B-026F81A6B8FB}" type="sibTrans" cxnId="{AEE5A1CA-AD55-4EE1-855D-44BF40EC4131}">
      <dgm:prSet/>
      <dgm:spPr/>
      <dgm:t>
        <a:bodyPr/>
        <a:lstStyle/>
        <a:p>
          <a:endParaRPr lang="en-US"/>
        </a:p>
      </dgm:t>
    </dgm:pt>
    <dgm:pt modelId="{A3570629-3B3F-4A8F-AB8D-7824CB094AC5}" type="pres">
      <dgm:prSet presAssocID="{5CCBA9CD-6B1E-4E5E-9F4A-4082A28125EA}" presName="outerComposite" presStyleCnt="0">
        <dgm:presLayoutVars>
          <dgm:chMax val="2"/>
          <dgm:animLvl val="lvl"/>
          <dgm:resizeHandles val="exact"/>
        </dgm:presLayoutVars>
      </dgm:prSet>
      <dgm:spPr/>
      <dgm:t>
        <a:bodyPr/>
        <a:lstStyle/>
        <a:p>
          <a:endParaRPr lang="en-US"/>
        </a:p>
      </dgm:t>
    </dgm:pt>
    <dgm:pt modelId="{140887C2-6521-485C-A49F-8BBAD962391A}" type="pres">
      <dgm:prSet presAssocID="{5CCBA9CD-6B1E-4E5E-9F4A-4082A28125EA}" presName="dummyMaxCanvas" presStyleCnt="0"/>
      <dgm:spPr/>
    </dgm:pt>
    <dgm:pt modelId="{97E7E450-76A4-483E-8D0D-94261107ACB6}" type="pres">
      <dgm:prSet presAssocID="{5CCBA9CD-6B1E-4E5E-9F4A-4082A28125EA}" presName="parentComposite" presStyleCnt="0"/>
      <dgm:spPr/>
    </dgm:pt>
    <dgm:pt modelId="{A3E2F987-B342-4E5E-B8F4-DD9AF018FDE9}" type="pres">
      <dgm:prSet presAssocID="{5CCBA9CD-6B1E-4E5E-9F4A-4082A28125EA}" presName="parent1" presStyleLbl="alignAccFollowNode1" presStyleIdx="0" presStyleCnt="4">
        <dgm:presLayoutVars>
          <dgm:chMax val="4"/>
        </dgm:presLayoutVars>
      </dgm:prSet>
      <dgm:spPr/>
      <dgm:t>
        <a:bodyPr/>
        <a:lstStyle/>
        <a:p>
          <a:endParaRPr lang="en-US"/>
        </a:p>
      </dgm:t>
    </dgm:pt>
    <dgm:pt modelId="{C1F82B2F-A59A-4538-921E-7E76BCB09BEF}" type="pres">
      <dgm:prSet presAssocID="{5CCBA9CD-6B1E-4E5E-9F4A-4082A28125EA}" presName="parent2" presStyleLbl="alignAccFollowNode1" presStyleIdx="1" presStyleCnt="4">
        <dgm:presLayoutVars>
          <dgm:chMax val="4"/>
        </dgm:presLayoutVars>
      </dgm:prSet>
      <dgm:spPr/>
      <dgm:t>
        <a:bodyPr/>
        <a:lstStyle/>
        <a:p>
          <a:endParaRPr lang="en-US"/>
        </a:p>
      </dgm:t>
    </dgm:pt>
    <dgm:pt modelId="{19CBC4C1-F6AA-4B87-BBD8-B04FF6D70830}" type="pres">
      <dgm:prSet presAssocID="{5CCBA9CD-6B1E-4E5E-9F4A-4082A28125EA}" presName="childrenComposite" presStyleCnt="0"/>
      <dgm:spPr/>
    </dgm:pt>
    <dgm:pt modelId="{93FE9A88-BF4D-43BB-90CC-2F9FC3862AF5}" type="pres">
      <dgm:prSet presAssocID="{5CCBA9CD-6B1E-4E5E-9F4A-4082A28125EA}" presName="dummyMaxCanvas_ChildArea" presStyleCnt="0"/>
      <dgm:spPr/>
    </dgm:pt>
    <dgm:pt modelId="{06A6E40C-87E2-49F0-AAA3-71DAD90E09B3}" type="pres">
      <dgm:prSet presAssocID="{5CCBA9CD-6B1E-4E5E-9F4A-4082A28125EA}" presName="fulcrum" presStyleLbl="alignAccFollowNode1" presStyleIdx="2" presStyleCnt="4"/>
      <dgm:spPr/>
    </dgm:pt>
    <dgm:pt modelId="{102B55F5-63DA-47E4-A87D-7580FAF725BC}" type="pres">
      <dgm:prSet presAssocID="{5CCBA9CD-6B1E-4E5E-9F4A-4082A28125EA}" presName="balance_23" presStyleLbl="alignAccFollowNode1" presStyleIdx="3" presStyleCnt="4">
        <dgm:presLayoutVars>
          <dgm:bulletEnabled val="1"/>
        </dgm:presLayoutVars>
      </dgm:prSet>
      <dgm:spPr/>
    </dgm:pt>
    <dgm:pt modelId="{5324AF16-ACF4-4307-9C38-5ADAC8B97687}" type="pres">
      <dgm:prSet presAssocID="{5CCBA9CD-6B1E-4E5E-9F4A-4082A28125EA}" presName="right_23_1" presStyleLbl="node1" presStyleIdx="0" presStyleCnt="5">
        <dgm:presLayoutVars>
          <dgm:bulletEnabled val="1"/>
        </dgm:presLayoutVars>
      </dgm:prSet>
      <dgm:spPr/>
      <dgm:t>
        <a:bodyPr/>
        <a:lstStyle/>
        <a:p>
          <a:endParaRPr lang="en-US"/>
        </a:p>
      </dgm:t>
    </dgm:pt>
    <dgm:pt modelId="{4B02DBCD-95BE-4E63-B868-0330BA1441ED}" type="pres">
      <dgm:prSet presAssocID="{5CCBA9CD-6B1E-4E5E-9F4A-4082A28125EA}" presName="right_23_2" presStyleLbl="node1" presStyleIdx="1" presStyleCnt="5">
        <dgm:presLayoutVars>
          <dgm:bulletEnabled val="1"/>
        </dgm:presLayoutVars>
      </dgm:prSet>
      <dgm:spPr/>
      <dgm:t>
        <a:bodyPr/>
        <a:lstStyle/>
        <a:p>
          <a:endParaRPr lang="en-US"/>
        </a:p>
      </dgm:t>
    </dgm:pt>
    <dgm:pt modelId="{34604684-F2B9-4D4C-9E74-D365D98CDBB4}" type="pres">
      <dgm:prSet presAssocID="{5CCBA9CD-6B1E-4E5E-9F4A-4082A28125EA}" presName="right_23_3" presStyleLbl="node1" presStyleIdx="2" presStyleCnt="5">
        <dgm:presLayoutVars>
          <dgm:bulletEnabled val="1"/>
        </dgm:presLayoutVars>
      </dgm:prSet>
      <dgm:spPr/>
      <dgm:t>
        <a:bodyPr/>
        <a:lstStyle/>
        <a:p>
          <a:endParaRPr lang="en-US"/>
        </a:p>
      </dgm:t>
    </dgm:pt>
    <dgm:pt modelId="{6B242151-44E3-4A55-8DFD-4A62A6E5B62A}" type="pres">
      <dgm:prSet presAssocID="{5CCBA9CD-6B1E-4E5E-9F4A-4082A28125EA}" presName="left_23_1" presStyleLbl="node1" presStyleIdx="3" presStyleCnt="5">
        <dgm:presLayoutVars>
          <dgm:bulletEnabled val="1"/>
        </dgm:presLayoutVars>
      </dgm:prSet>
      <dgm:spPr/>
      <dgm:t>
        <a:bodyPr/>
        <a:lstStyle/>
        <a:p>
          <a:endParaRPr lang="en-US"/>
        </a:p>
      </dgm:t>
    </dgm:pt>
    <dgm:pt modelId="{05B110D7-745C-4BD5-BBDB-DBE767DCE905}" type="pres">
      <dgm:prSet presAssocID="{5CCBA9CD-6B1E-4E5E-9F4A-4082A28125EA}" presName="left_23_2" presStyleLbl="node1" presStyleIdx="4" presStyleCnt="5">
        <dgm:presLayoutVars>
          <dgm:bulletEnabled val="1"/>
        </dgm:presLayoutVars>
      </dgm:prSet>
      <dgm:spPr/>
      <dgm:t>
        <a:bodyPr/>
        <a:lstStyle/>
        <a:p>
          <a:endParaRPr lang="en-US"/>
        </a:p>
      </dgm:t>
    </dgm:pt>
  </dgm:ptLst>
  <dgm:cxnLst>
    <dgm:cxn modelId="{99FB0086-1B0F-45B0-B3A4-B7C41E67C766}" type="presOf" srcId="{5CCBA9CD-6B1E-4E5E-9F4A-4082A28125EA}" destId="{A3570629-3B3F-4A8F-AB8D-7824CB094AC5}" srcOrd="0" destOrd="0" presId="urn:microsoft.com/office/officeart/2005/8/layout/balance1"/>
    <dgm:cxn modelId="{C525C28C-FE6E-4671-A97F-CAD17DFE5FF9}" type="presOf" srcId="{D3D18F4E-494E-4BA2-B309-EBA40813A776}" destId="{4B02DBCD-95BE-4E63-B868-0330BA1441ED}" srcOrd="0" destOrd="0" presId="urn:microsoft.com/office/officeart/2005/8/layout/balance1"/>
    <dgm:cxn modelId="{5C089EF8-CA64-4EDD-93E6-41ACD3DB47C3}" type="presOf" srcId="{29DD772D-3D35-4FFA-99F3-36E0B84E8E36}" destId="{05B110D7-745C-4BD5-BBDB-DBE767DCE905}" srcOrd="0" destOrd="0" presId="urn:microsoft.com/office/officeart/2005/8/layout/balance1"/>
    <dgm:cxn modelId="{23D4AC53-1AC6-40D2-9490-F8DAABDE6A9D}" srcId="{5CCBA9CD-6B1E-4E5E-9F4A-4082A28125EA}" destId="{A0494E98-9F85-482F-8623-E107412B4C9F}" srcOrd="0" destOrd="0" parTransId="{B9C7DA38-0A98-450C-9394-03C5FE0E4195}" sibTransId="{062FFC8A-5B45-4BF0-9B3B-A0189C6C5AEB}"/>
    <dgm:cxn modelId="{AEE5A1CA-AD55-4EE1-855D-44BF40EC4131}" srcId="{F9B7AA4E-1542-432E-869A-7781EF9D9D95}" destId="{5ADA6B82-D668-4645-9EDF-452D6766AA87}" srcOrd="2" destOrd="0" parTransId="{7701EC8B-C3B0-4442-904A-09E16C49FAE5}" sibTransId="{4E3E63C6-EF19-4CC3-AD9B-026F81A6B8FB}"/>
    <dgm:cxn modelId="{F1E55A26-D836-420D-B1CC-82F7D92C3B56}" type="presOf" srcId="{288A055F-BCB0-409C-8C6A-6DB3D3558CFC}" destId="{5324AF16-ACF4-4307-9C38-5ADAC8B97687}" srcOrd="0" destOrd="0" presId="urn:microsoft.com/office/officeart/2005/8/layout/balance1"/>
    <dgm:cxn modelId="{40E1E67A-13B5-4F86-8885-108F58EDE18C}" type="presOf" srcId="{B46D61C8-8DCE-4A87-96FB-3C1B97D5B0BD}" destId="{6B242151-44E3-4A55-8DFD-4A62A6E5B62A}" srcOrd="0" destOrd="0" presId="urn:microsoft.com/office/officeart/2005/8/layout/balance1"/>
    <dgm:cxn modelId="{B1823617-2C89-4828-B67E-D96BAF2C66F0}" srcId="{F9B7AA4E-1542-432E-869A-7781EF9D9D95}" destId="{288A055F-BCB0-409C-8C6A-6DB3D3558CFC}" srcOrd="0" destOrd="0" parTransId="{3CCA7785-7D1F-4E35-B737-8A0EB5778469}" sibTransId="{8DC01D45-8AEE-4070-A50A-03366AA94B90}"/>
    <dgm:cxn modelId="{56640F9B-A1E3-4167-A857-2F478E99E9A3}" srcId="{5CCBA9CD-6B1E-4E5E-9F4A-4082A28125EA}" destId="{F9B7AA4E-1542-432E-869A-7781EF9D9D95}" srcOrd="1" destOrd="0" parTransId="{6CD4DA65-DFF6-4BCC-81CA-DC05DE33F776}" sibTransId="{065009FE-19ED-4518-B88E-37D79ABD8E83}"/>
    <dgm:cxn modelId="{3289E899-591A-4846-B592-C802DD61C54F}" type="presOf" srcId="{5ADA6B82-D668-4645-9EDF-452D6766AA87}" destId="{34604684-F2B9-4D4C-9E74-D365D98CDBB4}" srcOrd="0" destOrd="0" presId="urn:microsoft.com/office/officeart/2005/8/layout/balance1"/>
    <dgm:cxn modelId="{A5E4F75F-C719-439F-9EB2-C9C673240394}" type="presOf" srcId="{F9B7AA4E-1542-432E-869A-7781EF9D9D95}" destId="{C1F82B2F-A59A-4538-921E-7E76BCB09BEF}" srcOrd="0" destOrd="0" presId="urn:microsoft.com/office/officeart/2005/8/layout/balance1"/>
    <dgm:cxn modelId="{C0473FEE-6A6D-4C73-9D7E-15880B734949}" srcId="{F9B7AA4E-1542-432E-869A-7781EF9D9D95}" destId="{D3D18F4E-494E-4BA2-B309-EBA40813A776}" srcOrd="1" destOrd="0" parTransId="{9E214BD6-CE07-463F-91E3-3F67A4B15ECB}" sibTransId="{0A494461-78BE-4449-B0C6-E570DFA9DC1E}"/>
    <dgm:cxn modelId="{4510992A-97D7-47F6-B680-EB6B495F1638}" type="presOf" srcId="{A0494E98-9F85-482F-8623-E107412B4C9F}" destId="{A3E2F987-B342-4E5E-B8F4-DD9AF018FDE9}" srcOrd="0" destOrd="0" presId="urn:microsoft.com/office/officeart/2005/8/layout/balance1"/>
    <dgm:cxn modelId="{472B0287-EB86-4231-9DFF-6F752D2976ED}" srcId="{A0494E98-9F85-482F-8623-E107412B4C9F}" destId="{B46D61C8-8DCE-4A87-96FB-3C1B97D5B0BD}" srcOrd="0" destOrd="0" parTransId="{3BD27FA8-253D-41FD-A8A3-9BC6FE70F0D6}" sibTransId="{490A4C97-222C-463D-B7FC-17F65DFD723E}"/>
    <dgm:cxn modelId="{0CBA2E56-C112-46EE-973E-A1C7B238D821}" srcId="{A0494E98-9F85-482F-8623-E107412B4C9F}" destId="{29DD772D-3D35-4FFA-99F3-36E0B84E8E36}" srcOrd="1" destOrd="0" parTransId="{E744F5DE-3D39-4B50-BC8A-5B9D2F9750F0}" sibTransId="{E654D301-001F-4E49-A0AD-A5DAA09577FC}"/>
    <dgm:cxn modelId="{669141AC-E777-4CC0-A544-B1C8FEDDBB74}" type="presParOf" srcId="{A3570629-3B3F-4A8F-AB8D-7824CB094AC5}" destId="{140887C2-6521-485C-A49F-8BBAD962391A}" srcOrd="0" destOrd="0" presId="urn:microsoft.com/office/officeart/2005/8/layout/balance1"/>
    <dgm:cxn modelId="{E7EE8490-EA47-42C4-B201-E73077319A85}" type="presParOf" srcId="{A3570629-3B3F-4A8F-AB8D-7824CB094AC5}" destId="{97E7E450-76A4-483E-8D0D-94261107ACB6}" srcOrd="1" destOrd="0" presId="urn:microsoft.com/office/officeart/2005/8/layout/balance1"/>
    <dgm:cxn modelId="{33BDFB78-900F-4E31-8B12-281D2DEF943F}" type="presParOf" srcId="{97E7E450-76A4-483E-8D0D-94261107ACB6}" destId="{A3E2F987-B342-4E5E-B8F4-DD9AF018FDE9}" srcOrd="0" destOrd="0" presId="urn:microsoft.com/office/officeart/2005/8/layout/balance1"/>
    <dgm:cxn modelId="{F3155178-2FCF-4260-9295-3BC4EF7796C1}" type="presParOf" srcId="{97E7E450-76A4-483E-8D0D-94261107ACB6}" destId="{C1F82B2F-A59A-4538-921E-7E76BCB09BEF}" srcOrd="1" destOrd="0" presId="urn:microsoft.com/office/officeart/2005/8/layout/balance1"/>
    <dgm:cxn modelId="{0D58BD76-5390-4915-962B-0A6108EB5E6B}" type="presParOf" srcId="{A3570629-3B3F-4A8F-AB8D-7824CB094AC5}" destId="{19CBC4C1-F6AA-4B87-BBD8-B04FF6D70830}" srcOrd="2" destOrd="0" presId="urn:microsoft.com/office/officeart/2005/8/layout/balance1"/>
    <dgm:cxn modelId="{873419D8-2828-4EB1-81D0-2829F9081D74}" type="presParOf" srcId="{19CBC4C1-F6AA-4B87-BBD8-B04FF6D70830}" destId="{93FE9A88-BF4D-43BB-90CC-2F9FC3862AF5}" srcOrd="0" destOrd="0" presId="urn:microsoft.com/office/officeart/2005/8/layout/balance1"/>
    <dgm:cxn modelId="{545653B0-BA55-4A50-B9CC-96BECF5F0885}" type="presParOf" srcId="{19CBC4C1-F6AA-4B87-BBD8-B04FF6D70830}" destId="{06A6E40C-87E2-49F0-AAA3-71DAD90E09B3}" srcOrd="1" destOrd="0" presId="urn:microsoft.com/office/officeart/2005/8/layout/balance1"/>
    <dgm:cxn modelId="{A8E3EBC0-F548-4519-B889-F489CA9DEC1B}" type="presParOf" srcId="{19CBC4C1-F6AA-4B87-BBD8-B04FF6D70830}" destId="{102B55F5-63DA-47E4-A87D-7580FAF725BC}" srcOrd="2" destOrd="0" presId="urn:microsoft.com/office/officeart/2005/8/layout/balance1"/>
    <dgm:cxn modelId="{1D6FA747-7473-46DC-A23F-06FF8B158116}" type="presParOf" srcId="{19CBC4C1-F6AA-4B87-BBD8-B04FF6D70830}" destId="{5324AF16-ACF4-4307-9C38-5ADAC8B97687}" srcOrd="3" destOrd="0" presId="urn:microsoft.com/office/officeart/2005/8/layout/balance1"/>
    <dgm:cxn modelId="{1664C220-60BD-4017-82C7-EB536FE2CE84}" type="presParOf" srcId="{19CBC4C1-F6AA-4B87-BBD8-B04FF6D70830}" destId="{4B02DBCD-95BE-4E63-B868-0330BA1441ED}" srcOrd="4" destOrd="0" presId="urn:microsoft.com/office/officeart/2005/8/layout/balance1"/>
    <dgm:cxn modelId="{B520F9C1-A2BB-4227-B209-F313FBBC7678}" type="presParOf" srcId="{19CBC4C1-F6AA-4B87-BBD8-B04FF6D70830}" destId="{34604684-F2B9-4D4C-9E74-D365D98CDBB4}" srcOrd="5" destOrd="0" presId="urn:microsoft.com/office/officeart/2005/8/layout/balance1"/>
    <dgm:cxn modelId="{36CBBCF3-5C6A-4AFC-8985-D69A64D8841D}" type="presParOf" srcId="{19CBC4C1-F6AA-4B87-BBD8-B04FF6D70830}" destId="{6B242151-44E3-4A55-8DFD-4A62A6E5B62A}" srcOrd="6" destOrd="0" presId="urn:microsoft.com/office/officeart/2005/8/layout/balance1"/>
    <dgm:cxn modelId="{8752C3DA-A7B7-4021-A893-BC51C856673A}" type="presParOf" srcId="{19CBC4C1-F6AA-4B87-BBD8-B04FF6D70830}" destId="{05B110D7-745C-4BD5-BBDB-DBE767DCE905}" srcOrd="7"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6F7BF-0A1E-4C96-AAC2-01D21D9A65E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0677029-9D6A-4F30-A5EC-1F246B314179}">
      <dgm:prSet phldrT="[Text]"/>
      <dgm:spPr/>
      <dgm:t>
        <a:bodyPr/>
        <a:lstStyle/>
        <a:p>
          <a:r>
            <a:rPr lang="en-US" dirty="0"/>
            <a:t>safe food</a:t>
          </a:r>
        </a:p>
      </dgm:t>
    </dgm:pt>
    <dgm:pt modelId="{6B822396-F240-495D-AC30-38BAEEBA73AC}" type="parTrans" cxnId="{0FF1D89D-2756-4001-A49E-26FF9DA2B1E9}">
      <dgm:prSet/>
      <dgm:spPr/>
      <dgm:t>
        <a:bodyPr/>
        <a:lstStyle/>
        <a:p>
          <a:endParaRPr lang="en-US"/>
        </a:p>
      </dgm:t>
    </dgm:pt>
    <dgm:pt modelId="{F7415F1F-410F-4182-8E1C-F761F5D540D4}" type="sibTrans" cxnId="{0FF1D89D-2756-4001-A49E-26FF9DA2B1E9}">
      <dgm:prSet/>
      <dgm:spPr/>
      <dgm:t>
        <a:bodyPr/>
        <a:lstStyle/>
        <a:p>
          <a:endParaRPr lang="en-US"/>
        </a:p>
      </dgm:t>
    </dgm:pt>
    <dgm:pt modelId="{3D469004-64C0-4CA4-A2A0-4BBDF5CC0F4F}">
      <dgm:prSet phldrT="[Text]" phldr="1"/>
      <dgm:spPr/>
      <dgm:t>
        <a:bodyPr/>
        <a:lstStyle/>
        <a:p>
          <a:endParaRPr lang="en-US"/>
        </a:p>
      </dgm:t>
    </dgm:pt>
    <dgm:pt modelId="{73F9EA27-8BC9-4AB6-90E5-2EC2B2E3F37F}" type="parTrans" cxnId="{A0BD5A02-08C3-4E17-AE6B-60CA02FB909E}">
      <dgm:prSet/>
      <dgm:spPr/>
      <dgm:t>
        <a:bodyPr/>
        <a:lstStyle/>
        <a:p>
          <a:endParaRPr lang="en-US"/>
        </a:p>
      </dgm:t>
    </dgm:pt>
    <dgm:pt modelId="{D7E989CE-690D-4065-B58A-DEF5E6673B72}" type="sibTrans" cxnId="{A0BD5A02-08C3-4E17-AE6B-60CA02FB909E}">
      <dgm:prSet/>
      <dgm:spPr/>
      <dgm:t>
        <a:bodyPr/>
        <a:lstStyle/>
        <a:p>
          <a:endParaRPr lang="en-US"/>
        </a:p>
      </dgm:t>
    </dgm:pt>
    <dgm:pt modelId="{54453205-F256-49A1-9CAC-47546F9B56C6}">
      <dgm:prSet phldrT="[Text]"/>
      <dgm:spPr/>
      <dgm:t>
        <a:bodyPr/>
        <a:lstStyle/>
        <a:p>
          <a:r>
            <a:rPr lang="en-US" dirty="0"/>
            <a:t>no spill-overs</a:t>
          </a:r>
        </a:p>
      </dgm:t>
    </dgm:pt>
    <dgm:pt modelId="{150F6F48-9C07-46C0-9E5E-A6878F794F8F}" type="parTrans" cxnId="{F8C9F849-B3C4-4295-8BF3-97B3E7E62E81}">
      <dgm:prSet/>
      <dgm:spPr/>
      <dgm:t>
        <a:bodyPr/>
        <a:lstStyle/>
        <a:p>
          <a:endParaRPr lang="en-US"/>
        </a:p>
      </dgm:t>
    </dgm:pt>
    <dgm:pt modelId="{0D7FA456-EC64-41C0-B035-6CEF84060BC9}" type="sibTrans" cxnId="{F8C9F849-B3C4-4295-8BF3-97B3E7E62E81}">
      <dgm:prSet/>
      <dgm:spPr/>
      <dgm:t>
        <a:bodyPr/>
        <a:lstStyle/>
        <a:p>
          <a:endParaRPr lang="en-US"/>
        </a:p>
      </dgm:t>
    </dgm:pt>
    <dgm:pt modelId="{0E277F2B-2176-4B90-952A-289AC80FA470}">
      <dgm:prSet phldrT="[Text]" phldr="1"/>
      <dgm:spPr/>
      <dgm:t>
        <a:bodyPr/>
        <a:lstStyle/>
        <a:p>
          <a:endParaRPr lang="en-US" dirty="0"/>
        </a:p>
      </dgm:t>
    </dgm:pt>
    <dgm:pt modelId="{9DBA04C2-9521-4F82-83B6-CBA61F766336}" type="parTrans" cxnId="{585211E2-2FBD-4589-A660-DD89958C6534}">
      <dgm:prSet/>
      <dgm:spPr/>
      <dgm:t>
        <a:bodyPr/>
        <a:lstStyle/>
        <a:p>
          <a:endParaRPr lang="en-US"/>
        </a:p>
      </dgm:t>
    </dgm:pt>
    <dgm:pt modelId="{2D6803B0-38D1-490C-91F7-121A362AF0DD}" type="sibTrans" cxnId="{585211E2-2FBD-4589-A660-DD89958C6534}">
      <dgm:prSet/>
      <dgm:spPr/>
      <dgm:t>
        <a:bodyPr/>
        <a:lstStyle/>
        <a:p>
          <a:endParaRPr lang="en-US"/>
        </a:p>
      </dgm:t>
    </dgm:pt>
    <dgm:pt modelId="{A1AEA1AD-44C7-473C-B1BE-7DA4B24DE4D5}">
      <dgm:prSet phldrT="[Text]"/>
      <dgm:spPr/>
      <dgm:t>
        <a:bodyPr/>
        <a:lstStyle/>
        <a:p>
          <a:r>
            <a:rPr lang="en-US" dirty="0"/>
            <a:t>strong market</a:t>
          </a:r>
        </a:p>
      </dgm:t>
    </dgm:pt>
    <dgm:pt modelId="{287F56FB-FDC4-4A8A-8D62-98BF32BE9F12}" type="parTrans" cxnId="{D85C83FB-98BE-4D76-9E8D-D764F6397340}">
      <dgm:prSet/>
      <dgm:spPr/>
      <dgm:t>
        <a:bodyPr/>
        <a:lstStyle/>
        <a:p>
          <a:endParaRPr lang="en-US"/>
        </a:p>
      </dgm:t>
    </dgm:pt>
    <dgm:pt modelId="{A0171EC4-516C-4C14-AEFE-C4D484549A45}" type="sibTrans" cxnId="{D85C83FB-98BE-4D76-9E8D-D764F6397340}">
      <dgm:prSet/>
      <dgm:spPr/>
      <dgm:t>
        <a:bodyPr/>
        <a:lstStyle/>
        <a:p>
          <a:endParaRPr lang="en-US"/>
        </a:p>
      </dgm:t>
    </dgm:pt>
    <dgm:pt modelId="{DB9C7FFE-E6A4-40CF-B2EF-42D9F60FE5AF}">
      <dgm:prSet phldrT="[Text]" phldr="1"/>
      <dgm:spPr/>
      <dgm:t>
        <a:bodyPr/>
        <a:lstStyle/>
        <a:p>
          <a:endParaRPr lang="en-US"/>
        </a:p>
      </dgm:t>
    </dgm:pt>
    <dgm:pt modelId="{8FE92FD8-CD9F-4A02-8B09-3CA5F9B37686}" type="parTrans" cxnId="{7F0C0AD9-BAA0-4B36-8A5B-E2ABCD013FFB}">
      <dgm:prSet/>
      <dgm:spPr/>
      <dgm:t>
        <a:bodyPr/>
        <a:lstStyle/>
        <a:p>
          <a:endParaRPr lang="en-US"/>
        </a:p>
      </dgm:t>
    </dgm:pt>
    <dgm:pt modelId="{44EBAC20-0F0E-42E4-ABEF-BABED18CAB41}" type="sibTrans" cxnId="{7F0C0AD9-BAA0-4B36-8A5B-E2ABCD013FFB}">
      <dgm:prSet/>
      <dgm:spPr/>
      <dgm:t>
        <a:bodyPr/>
        <a:lstStyle/>
        <a:p>
          <a:endParaRPr lang="en-US"/>
        </a:p>
      </dgm:t>
    </dgm:pt>
    <dgm:pt modelId="{620E8E97-847C-4906-8A66-98375D3A7863}" type="pres">
      <dgm:prSet presAssocID="{AE76F7BF-0A1E-4C96-AAC2-01D21D9A65E1}" presName="Name0" presStyleCnt="0">
        <dgm:presLayoutVars>
          <dgm:chMax/>
          <dgm:chPref/>
          <dgm:dir/>
          <dgm:animLvl val="lvl"/>
        </dgm:presLayoutVars>
      </dgm:prSet>
      <dgm:spPr/>
      <dgm:t>
        <a:bodyPr/>
        <a:lstStyle/>
        <a:p>
          <a:endParaRPr lang="en-US"/>
        </a:p>
      </dgm:t>
    </dgm:pt>
    <dgm:pt modelId="{02F72FF3-D663-420C-A769-8AB495F7A6B8}" type="pres">
      <dgm:prSet presAssocID="{70677029-9D6A-4F30-A5EC-1F246B314179}" presName="composite" presStyleCnt="0"/>
      <dgm:spPr/>
    </dgm:pt>
    <dgm:pt modelId="{F3E25E65-BA7F-4E02-9F97-5D67DEAF0279}" type="pres">
      <dgm:prSet presAssocID="{70677029-9D6A-4F30-A5EC-1F246B314179}" presName="Parent1" presStyleLbl="node1" presStyleIdx="0" presStyleCnt="6" custScaleX="101555" custScaleY="104338" custLinFactNeighborX="-1619" custLinFactNeighborY="939">
        <dgm:presLayoutVars>
          <dgm:chMax val="1"/>
          <dgm:chPref val="1"/>
          <dgm:bulletEnabled val="1"/>
        </dgm:presLayoutVars>
      </dgm:prSet>
      <dgm:spPr/>
      <dgm:t>
        <a:bodyPr/>
        <a:lstStyle/>
        <a:p>
          <a:endParaRPr lang="en-US"/>
        </a:p>
      </dgm:t>
    </dgm:pt>
    <dgm:pt modelId="{288548F2-D8ED-46C1-B3F3-D7980BAAB250}" type="pres">
      <dgm:prSet presAssocID="{70677029-9D6A-4F30-A5EC-1F246B314179}" presName="Childtext1" presStyleLbl="revTx" presStyleIdx="0" presStyleCnt="3">
        <dgm:presLayoutVars>
          <dgm:chMax val="0"/>
          <dgm:chPref val="0"/>
          <dgm:bulletEnabled val="1"/>
        </dgm:presLayoutVars>
      </dgm:prSet>
      <dgm:spPr/>
      <dgm:t>
        <a:bodyPr/>
        <a:lstStyle/>
        <a:p>
          <a:endParaRPr lang="en-US"/>
        </a:p>
      </dgm:t>
    </dgm:pt>
    <dgm:pt modelId="{5704445A-2B4F-47AF-AAC1-27EA7DA827BC}" type="pres">
      <dgm:prSet presAssocID="{70677029-9D6A-4F30-A5EC-1F246B314179}" presName="BalanceSpacing" presStyleCnt="0"/>
      <dgm:spPr/>
    </dgm:pt>
    <dgm:pt modelId="{D65D700C-AF0E-4A75-951A-5DE7445FED46}" type="pres">
      <dgm:prSet presAssocID="{70677029-9D6A-4F30-A5EC-1F246B314179}" presName="BalanceSpacing1" presStyleCnt="0"/>
      <dgm:spPr/>
    </dgm:pt>
    <dgm:pt modelId="{7D345DBA-0A01-43D9-9927-51B33FC8BA55}" type="pres">
      <dgm:prSet presAssocID="{F7415F1F-410F-4182-8E1C-F761F5D540D4}" presName="Accent1Text" presStyleLbl="node1" presStyleIdx="1" presStyleCnt="6"/>
      <dgm:spPr/>
      <dgm:t>
        <a:bodyPr/>
        <a:lstStyle/>
        <a:p>
          <a:endParaRPr lang="en-US"/>
        </a:p>
      </dgm:t>
    </dgm:pt>
    <dgm:pt modelId="{0B5FBF33-7B7D-4A89-AC0D-3FFEDC798DA0}" type="pres">
      <dgm:prSet presAssocID="{F7415F1F-410F-4182-8E1C-F761F5D540D4}" presName="spaceBetweenRectangles" presStyleCnt="0"/>
      <dgm:spPr/>
    </dgm:pt>
    <dgm:pt modelId="{B265DD64-2523-4E70-BF76-AFA22FBB263F}" type="pres">
      <dgm:prSet presAssocID="{54453205-F256-49A1-9CAC-47546F9B56C6}" presName="composite" presStyleCnt="0"/>
      <dgm:spPr/>
    </dgm:pt>
    <dgm:pt modelId="{ED67FC54-CDB4-4058-81CD-13EA665DAE28}" type="pres">
      <dgm:prSet presAssocID="{54453205-F256-49A1-9CAC-47546F9B56C6}" presName="Parent1" presStyleLbl="node1" presStyleIdx="2" presStyleCnt="6">
        <dgm:presLayoutVars>
          <dgm:chMax val="1"/>
          <dgm:chPref val="1"/>
          <dgm:bulletEnabled val="1"/>
        </dgm:presLayoutVars>
      </dgm:prSet>
      <dgm:spPr/>
      <dgm:t>
        <a:bodyPr/>
        <a:lstStyle/>
        <a:p>
          <a:endParaRPr lang="en-US"/>
        </a:p>
      </dgm:t>
    </dgm:pt>
    <dgm:pt modelId="{200FEF01-B9DF-414C-B5CA-81EE393D0BC3}" type="pres">
      <dgm:prSet presAssocID="{54453205-F256-49A1-9CAC-47546F9B56C6}" presName="Childtext1" presStyleLbl="revTx" presStyleIdx="1" presStyleCnt="3">
        <dgm:presLayoutVars>
          <dgm:chMax val="0"/>
          <dgm:chPref val="0"/>
          <dgm:bulletEnabled val="1"/>
        </dgm:presLayoutVars>
      </dgm:prSet>
      <dgm:spPr/>
      <dgm:t>
        <a:bodyPr/>
        <a:lstStyle/>
        <a:p>
          <a:endParaRPr lang="en-US"/>
        </a:p>
      </dgm:t>
    </dgm:pt>
    <dgm:pt modelId="{A6A1180E-298C-4D63-86A6-6AE30D99194A}" type="pres">
      <dgm:prSet presAssocID="{54453205-F256-49A1-9CAC-47546F9B56C6}" presName="BalanceSpacing" presStyleCnt="0"/>
      <dgm:spPr/>
    </dgm:pt>
    <dgm:pt modelId="{6EF8EA2D-89E0-4A6D-93A1-F578D1DC0D6A}" type="pres">
      <dgm:prSet presAssocID="{54453205-F256-49A1-9CAC-47546F9B56C6}" presName="BalanceSpacing1" presStyleCnt="0"/>
      <dgm:spPr/>
    </dgm:pt>
    <dgm:pt modelId="{1377AD5F-533E-4A24-BD6D-CBCEE29B2954}" type="pres">
      <dgm:prSet presAssocID="{0D7FA456-EC64-41C0-B035-6CEF84060BC9}" presName="Accent1Text" presStyleLbl="node1" presStyleIdx="3" presStyleCnt="6"/>
      <dgm:spPr/>
      <dgm:t>
        <a:bodyPr/>
        <a:lstStyle/>
        <a:p>
          <a:endParaRPr lang="en-US"/>
        </a:p>
      </dgm:t>
    </dgm:pt>
    <dgm:pt modelId="{D765A115-1C9D-4030-AE73-F5349366CC8D}" type="pres">
      <dgm:prSet presAssocID="{0D7FA456-EC64-41C0-B035-6CEF84060BC9}" presName="spaceBetweenRectangles" presStyleCnt="0"/>
      <dgm:spPr/>
    </dgm:pt>
    <dgm:pt modelId="{81508E13-51E3-4F99-948D-BCE0437571BE}" type="pres">
      <dgm:prSet presAssocID="{A1AEA1AD-44C7-473C-B1BE-7DA4B24DE4D5}" presName="composite" presStyleCnt="0"/>
      <dgm:spPr/>
    </dgm:pt>
    <dgm:pt modelId="{9EBD3616-85B5-4BBC-9776-E9FF24842F8C}" type="pres">
      <dgm:prSet presAssocID="{A1AEA1AD-44C7-473C-B1BE-7DA4B24DE4D5}" presName="Parent1" presStyleLbl="node1" presStyleIdx="4" presStyleCnt="6">
        <dgm:presLayoutVars>
          <dgm:chMax val="1"/>
          <dgm:chPref val="1"/>
          <dgm:bulletEnabled val="1"/>
        </dgm:presLayoutVars>
      </dgm:prSet>
      <dgm:spPr/>
      <dgm:t>
        <a:bodyPr/>
        <a:lstStyle/>
        <a:p>
          <a:endParaRPr lang="en-US"/>
        </a:p>
      </dgm:t>
    </dgm:pt>
    <dgm:pt modelId="{18A263BF-0A7C-45B9-BC93-2E1C326BCC2E}" type="pres">
      <dgm:prSet presAssocID="{A1AEA1AD-44C7-473C-B1BE-7DA4B24DE4D5}" presName="Childtext1" presStyleLbl="revTx" presStyleIdx="2" presStyleCnt="3">
        <dgm:presLayoutVars>
          <dgm:chMax val="0"/>
          <dgm:chPref val="0"/>
          <dgm:bulletEnabled val="1"/>
        </dgm:presLayoutVars>
      </dgm:prSet>
      <dgm:spPr/>
      <dgm:t>
        <a:bodyPr/>
        <a:lstStyle/>
        <a:p>
          <a:endParaRPr lang="en-US"/>
        </a:p>
      </dgm:t>
    </dgm:pt>
    <dgm:pt modelId="{4704DBC2-56A9-40ED-A706-544D617B358A}" type="pres">
      <dgm:prSet presAssocID="{A1AEA1AD-44C7-473C-B1BE-7DA4B24DE4D5}" presName="BalanceSpacing" presStyleCnt="0"/>
      <dgm:spPr/>
    </dgm:pt>
    <dgm:pt modelId="{722C5BE6-4DBD-4511-BFA5-3C139FCF9958}" type="pres">
      <dgm:prSet presAssocID="{A1AEA1AD-44C7-473C-B1BE-7DA4B24DE4D5}" presName="BalanceSpacing1" presStyleCnt="0"/>
      <dgm:spPr/>
    </dgm:pt>
    <dgm:pt modelId="{EDA7E7B3-C8A0-47B1-B4B2-AC3D774C68AC}" type="pres">
      <dgm:prSet presAssocID="{A0171EC4-516C-4C14-AEFE-C4D484549A45}" presName="Accent1Text" presStyleLbl="node1" presStyleIdx="5" presStyleCnt="6"/>
      <dgm:spPr/>
      <dgm:t>
        <a:bodyPr/>
        <a:lstStyle/>
        <a:p>
          <a:endParaRPr lang="en-US"/>
        </a:p>
      </dgm:t>
    </dgm:pt>
  </dgm:ptLst>
  <dgm:cxnLst>
    <dgm:cxn modelId="{7F0C0AD9-BAA0-4B36-8A5B-E2ABCD013FFB}" srcId="{A1AEA1AD-44C7-473C-B1BE-7DA4B24DE4D5}" destId="{DB9C7FFE-E6A4-40CF-B2EF-42D9F60FE5AF}" srcOrd="0" destOrd="0" parTransId="{8FE92FD8-CD9F-4A02-8B09-3CA5F9B37686}" sibTransId="{44EBAC20-0F0E-42E4-ABEF-BABED18CAB41}"/>
    <dgm:cxn modelId="{D85C83FB-98BE-4D76-9E8D-D764F6397340}" srcId="{AE76F7BF-0A1E-4C96-AAC2-01D21D9A65E1}" destId="{A1AEA1AD-44C7-473C-B1BE-7DA4B24DE4D5}" srcOrd="2" destOrd="0" parTransId="{287F56FB-FDC4-4A8A-8D62-98BF32BE9F12}" sibTransId="{A0171EC4-516C-4C14-AEFE-C4D484549A45}"/>
    <dgm:cxn modelId="{882804D2-275B-47AF-A147-F4785FC64382}" type="presOf" srcId="{3D469004-64C0-4CA4-A2A0-4BBDF5CC0F4F}" destId="{288548F2-D8ED-46C1-B3F3-D7980BAAB250}" srcOrd="0" destOrd="0" presId="urn:microsoft.com/office/officeart/2008/layout/AlternatingHexagons"/>
    <dgm:cxn modelId="{FD40AF93-9560-4F6F-AF9D-2B22ED20A844}" type="presOf" srcId="{0D7FA456-EC64-41C0-B035-6CEF84060BC9}" destId="{1377AD5F-533E-4A24-BD6D-CBCEE29B2954}" srcOrd="0" destOrd="0" presId="urn:microsoft.com/office/officeart/2008/layout/AlternatingHexagons"/>
    <dgm:cxn modelId="{0FF1D89D-2756-4001-A49E-26FF9DA2B1E9}" srcId="{AE76F7BF-0A1E-4C96-AAC2-01D21D9A65E1}" destId="{70677029-9D6A-4F30-A5EC-1F246B314179}" srcOrd="0" destOrd="0" parTransId="{6B822396-F240-495D-AC30-38BAEEBA73AC}" sibTransId="{F7415F1F-410F-4182-8E1C-F761F5D540D4}"/>
    <dgm:cxn modelId="{F4BD2FE1-3CE3-4234-84CB-B27C473D4F06}" type="presOf" srcId="{DB9C7FFE-E6A4-40CF-B2EF-42D9F60FE5AF}" destId="{18A263BF-0A7C-45B9-BC93-2E1C326BCC2E}" srcOrd="0" destOrd="0" presId="urn:microsoft.com/office/officeart/2008/layout/AlternatingHexagons"/>
    <dgm:cxn modelId="{BCC2D3AE-DF2F-4EEB-B858-48521B2646D2}" type="presOf" srcId="{0E277F2B-2176-4B90-952A-289AC80FA470}" destId="{200FEF01-B9DF-414C-B5CA-81EE393D0BC3}" srcOrd="0" destOrd="0" presId="urn:microsoft.com/office/officeart/2008/layout/AlternatingHexagons"/>
    <dgm:cxn modelId="{672024DF-599B-4B87-A69E-A751C44E6A91}" type="presOf" srcId="{54453205-F256-49A1-9CAC-47546F9B56C6}" destId="{ED67FC54-CDB4-4058-81CD-13EA665DAE28}" srcOrd="0" destOrd="0" presId="urn:microsoft.com/office/officeart/2008/layout/AlternatingHexagons"/>
    <dgm:cxn modelId="{423B1E70-0723-4666-BAA8-7F1D2892E9E5}" type="presOf" srcId="{70677029-9D6A-4F30-A5EC-1F246B314179}" destId="{F3E25E65-BA7F-4E02-9F97-5D67DEAF0279}" srcOrd="0" destOrd="0" presId="urn:microsoft.com/office/officeart/2008/layout/AlternatingHexagons"/>
    <dgm:cxn modelId="{75828F55-428B-4212-855F-CE9562300500}" type="presOf" srcId="{A1AEA1AD-44C7-473C-B1BE-7DA4B24DE4D5}" destId="{9EBD3616-85B5-4BBC-9776-E9FF24842F8C}" srcOrd="0" destOrd="0" presId="urn:microsoft.com/office/officeart/2008/layout/AlternatingHexagons"/>
    <dgm:cxn modelId="{361E8FEF-0BCA-41A5-9F38-E7666C6D1A04}" type="presOf" srcId="{A0171EC4-516C-4C14-AEFE-C4D484549A45}" destId="{EDA7E7B3-C8A0-47B1-B4B2-AC3D774C68AC}" srcOrd="0" destOrd="0" presId="urn:microsoft.com/office/officeart/2008/layout/AlternatingHexagons"/>
    <dgm:cxn modelId="{A0BD5A02-08C3-4E17-AE6B-60CA02FB909E}" srcId="{70677029-9D6A-4F30-A5EC-1F246B314179}" destId="{3D469004-64C0-4CA4-A2A0-4BBDF5CC0F4F}" srcOrd="0" destOrd="0" parTransId="{73F9EA27-8BC9-4AB6-90E5-2EC2B2E3F37F}" sibTransId="{D7E989CE-690D-4065-B58A-DEF5E6673B72}"/>
    <dgm:cxn modelId="{F8C9F849-B3C4-4295-8BF3-97B3E7E62E81}" srcId="{AE76F7BF-0A1E-4C96-AAC2-01D21D9A65E1}" destId="{54453205-F256-49A1-9CAC-47546F9B56C6}" srcOrd="1" destOrd="0" parTransId="{150F6F48-9C07-46C0-9E5E-A6878F794F8F}" sibTransId="{0D7FA456-EC64-41C0-B035-6CEF84060BC9}"/>
    <dgm:cxn modelId="{585211E2-2FBD-4589-A660-DD89958C6534}" srcId="{54453205-F256-49A1-9CAC-47546F9B56C6}" destId="{0E277F2B-2176-4B90-952A-289AC80FA470}" srcOrd="0" destOrd="0" parTransId="{9DBA04C2-9521-4F82-83B6-CBA61F766336}" sibTransId="{2D6803B0-38D1-490C-91F7-121A362AF0DD}"/>
    <dgm:cxn modelId="{553C50CF-87A5-473B-81B0-E218FE4514B6}" type="presOf" srcId="{F7415F1F-410F-4182-8E1C-F761F5D540D4}" destId="{7D345DBA-0A01-43D9-9927-51B33FC8BA55}" srcOrd="0" destOrd="0" presId="urn:microsoft.com/office/officeart/2008/layout/AlternatingHexagons"/>
    <dgm:cxn modelId="{CA656724-E7BD-4C51-9CE4-CEC85596B073}" type="presOf" srcId="{AE76F7BF-0A1E-4C96-AAC2-01D21D9A65E1}" destId="{620E8E97-847C-4906-8A66-98375D3A7863}" srcOrd="0" destOrd="0" presId="urn:microsoft.com/office/officeart/2008/layout/AlternatingHexagons"/>
    <dgm:cxn modelId="{10A8388B-993E-4BBC-81FF-94207D37AF18}" type="presParOf" srcId="{620E8E97-847C-4906-8A66-98375D3A7863}" destId="{02F72FF3-D663-420C-A769-8AB495F7A6B8}" srcOrd="0" destOrd="0" presId="urn:microsoft.com/office/officeart/2008/layout/AlternatingHexagons"/>
    <dgm:cxn modelId="{E054CDD5-2B32-4862-998D-02344B0FBF1D}" type="presParOf" srcId="{02F72FF3-D663-420C-A769-8AB495F7A6B8}" destId="{F3E25E65-BA7F-4E02-9F97-5D67DEAF0279}" srcOrd="0" destOrd="0" presId="urn:microsoft.com/office/officeart/2008/layout/AlternatingHexagons"/>
    <dgm:cxn modelId="{16B06D45-E810-40AE-BFFA-B41BC55EC54C}" type="presParOf" srcId="{02F72FF3-D663-420C-A769-8AB495F7A6B8}" destId="{288548F2-D8ED-46C1-B3F3-D7980BAAB250}" srcOrd="1" destOrd="0" presId="urn:microsoft.com/office/officeart/2008/layout/AlternatingHexagons"/>
    <dgm:cxn modelId="{F8A96B32-B030-4F63-9F26-50604E5997DF}" type="presParOf" srcId="{02F72FF3-D663-420C-A769-8AB495F7A6B8}" destId="{5704445A-2B4F-47AF-AAC1-27EA7DA827BC}" srcOrd="2" destOrd="0" presId="urn:microsoft.com/office/officeart/2008/layout/AlternatingHexagons"/>
    <dgm:cxn modelId="{7B693290-ACC5-4063-8531-EB1D38EDC88E}" type="presParOf" srcId="{02F72FF3-D663-420C-A769-8AB495F7A6B8}" destId="{D65D700C-AF0E-4A75-951A-5DE7445FED46}" srcOrd="3" destOrd="0" presId="urn:microsoft.com/office/officeart/2008/layout/AlternatingHexagons"/>
    <dgm:cxn modelId="{8708860D-8C75-473F-A005-B7F32DB3A855}" type="presParOf" srcId="{02F72FF3-D663-420C-A769-8AB495F7A6B8}" destId="{7D345DBA-0A01-43D9-9927-51B33FC8BA55}" srcOrd="4" destOrd="0" presId="urn:microsoft.com/office/officeart/2008/layout/AlternatingHexagons"/>
    <dgm:cxn modelId="{B41ACDAF-9EB9-4208-8907-155332375FF5}" type="presParOf" srcId="{620E8E97-847C-4906-8A66-98375D3A7863}" destId="{0B5FBF33-7B7D-4A89-AC0D-3FFEDC798DA0}" srcOrd="1" destOrd="0" presId="urn:microsoft.com/office/officeart/2008/layout/AlternatingHexagons"/>
    <dgm:cxn modelId="{96D5EB8F-20E8-4BAA-9D6D-056EC7980AC5}" type="presParOf" srcId="{620E8E97-847C-4906-8A66-98375D3A7863}" destId="{B265DD64-2523-4E70-BF76-AFA22FBB263F}" srcOrd="2" destOrd="0" presId="urn:microsoft.com/office/officeart/2008/layout/AlternatingHexagons"/>
    <dgm:cxn modelId="{EDA8A1BD-95A2-456D-A35B-AB7E72151EA2}" type="presParOf" srcId="{B265DD64-2523-4E70-BF76-AFA22FBB263F}" destId="{ED67FC54-CDB4-4058-81CD-13EA665DAE28}" srcOrd="0" destOrd="0" presId="urn:microsoft.com/office/officeart/2008/layout/AlternatingHexagons"/>
    <dgm:cxn modelId="{CF9F132B-E585-4A7D-9E00-22DFAB2DC2AB}" type="presParOf" srcId="{B265DD64-2523-4E70-BF76-AFA22FBB263F}" destId="{200FEF01-B9DF-414C-B5CA-81EE393D0BC3}" srcOrd="1" destOrd="0" presId="urn:microsoft.com/office/officeart/2008/layout/AlternatingHexagons"/>
    <dgm:cxn modelId="{2C54CDF7-ABB8-45D0-BEF1-E6F15D350340}" type="presParOf" srcId="{B265DD64-2523-4E70-BF76-AFA22FBB263F}" destId="{A6A1180E-298C-4D63-86A6-6AE30D99194A}" srcOrd="2" destOrd="0" presId="urn:microsoft.com/office/officeart/2008/layout/AlternatingHexagons"/>
    <dgm:cxn modelId="{C93EFA44-E014-40FD-9BC3-8EFD7DDB47B2}" type="presParOf" srcId="{B265DD64-2523-4E70-BF76-AFA22FBB263F}" destId="{6EF8EA2D-89E0-4A6D-93A1-F578D1DC0D6A}" srcOrd="3" destOrd="0" presId="urn:microsoft.com/office/officeart/2008/layout/AlternatingHexagons"/>
    <dgm:cxn modelId="{9F96D744-7A99-4A1A-AA7F-AD418E2394CA}" type="presParOf" srcId="{B265DD64-2523-4E70-BF76-AFA22FBB263F}" destId="{1377AD5F-533E-4A24-BD6D-CBCEE29B2954}" srcOrd="4" destOrd="0" presId="urn:microsoft.com/office/officeart/2008/layout/AlternatingHexagons"/>
    <dgm:cxn modelId="{F83E2B39-8AAC-4055-BEE3-F9F622EE227D}" type="presParOf" srcId="{620E8E97-847C-4906-8A66-98375D3A7863}" destId="{D765A115-1C9D-4030-AE73-F5349366CC8D}" srcOrd="3" destOrd="0" presId="urn:microsoft.com/office/officeart/2008/layout/AlternatingHexagons"/>
    <dgm:cxn modelId="{FC9D8652-B9A1-4010-8241-20F4A28858DD}" type="presParOf" srcId="{620E8E97-847C-4906-8A66-98375D3A7863}" destId="{81508E13-51E3-4F99-948D-BCE0437571BE}" srcOrd="4" destOrd="0" presId="urn:microsoft.com/office/officeart/2008/layout/AlternatingHexagons"/>
    <dgm:cxn modelId="{6F483644-50C1-4807-9873-7BD0E4316F11}" type="presParOf" srcId="{81508E13-51E3-4F99-948D-BCE0437571BE}" destId="{9EBD3616-85B5-4BBC-9776-E9FF24842F8C}" srcOrd="0" destOrd="0" presId="urn:microsoft.com/office/officeart/2008/layout/AlternatingHexagons"/>
    <dgm:cxn modelId="{18F8DB5B-7A39-46B6-A1AF-6C0D24E0DFE3}" type="presParOf" srcId="{81508E13-51E3-4F99-948D-BCE0437571BE}" destId="{18A263BF-0A7C-45B9-BC93-2E1C326BCC2E}" srcOrd="1" destOrd="0" presId="urn:microsoft.com/office/officeart/2008/layout/AlternatingHexagons"/>
    <dgm:cxn modelId="{CA9D464C-54E3-435C-9671-53FB5A950488}" type="presParOf" srcId="{81508E13-51E3-4F99-948D-BCE0437571BE}" destId="{4704DBC2-56A9-40ED-A706-544D617B358A}" srcOrd="2" destOrd="0" presId="urn:microsoft.com/office/officeart/2008/layout/AlternatingHexagons"/>
    <dgm:cxn modelId="{A0124386-833F-4FCE-919E-0044CE27EF7A}" type="presParOf" srcId="{81508E13-51E3-4F99-948D-BCE0437571BE}" destId="{722C5BE6-4DBD-4511-BFA5-3C139FCF9958}" srcOrd="3" destOrd="0" presId="urn:microsoft.com/office/officeart/2008/layout/AlternatingHexagons"/>
    <dgm:cxn modelId="{F3CDC5FB-5207-4283-B07B-2A785E6F4A74}" type="presParOf" srcId="{81508E13-51E3-4F99-948D-BCE0437571BE}" destId="{EDA7E7B3-C8A0-47B1-B4B2-AC3D774C68AC}" srcOrd="4" destOrd="0" presId="urn:microsoft.com/office/officeart/2008/layout/AlternatingHexagon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6D0A0F-A51C-4677-BA3A-D9C89E07795E}" type="doc">
      <dgm:prSet loTypeId="urn:microsoft.com/office/officeart/2005/8/layout/process2" loCatId="process" qsTypeId="urn:microsoft.com/office/officeart/2005/8/quickstyle/simple1" qsCatId="simple" csTypeId="urn:microsoft.com/office/officeart/2005/8/colors/accent1_2" csCatId="accent1" phldr="1"/>
      <dgm:spPr/>
    </dgm:pt>
    <dgm:pt modelId="{A54D9FD7-D3FA-42D7-8537-49E6E129542A}">
      <dgm:prSet phldrT="[Text]"/>
      <dgm:spPr/>
      <dgm:t>
        <a:bodyPr/>
        <a:lstStyle/>
        <a:p>
          <a:r>
            <a:rPr lang="en-US" dirty="0"/>
            <a:t>Zone of vulnerability</a:t>
          </a:r>
        </a:p>
        <a:p>
          <a:r>
            <a:rPr lang="en-US" dirty="0"/>
            <a:t>Last mile is always the hardest</a:t>
          </a:r>
        </a:p>
      </dgm:t>
    </dgm:pt>
    <dgm:pt modelId="{488357C7-F2DA-404F-9085-44FF87742F05}" type="parTrans" cxnId="{D920AF50-BE6F-4F36-AB81-69C593F0B8E4}">
      <dgm:prSet/>
      <dgm:spPr/>
      <dgm:t>
        <a:bodyPr/>
        <a:lstStyle/>
        <a:p>
          <a:endParaRPr lang="en-US"/>
        </a:p>
      </dgm:t>
    </dgm:pt>
    <dgm:pt modelId="{B2223015-22ED-4445-9312-D6F36CF81D4D}" type="sibTrans" cxnId="{D920AF50-BE6F-4F36-AB81-69C593F0B8E4}">
      <dgm:prSet/>
      <dgm:spPr/>
      <dgm:t>
        <a:bodyPr/>
        <a:lstStyle/>
        <a:p>
          <a:endParaRPr lang="en-US"/>
        </a:p>
      </dgm:t>
    </dgm:pt>
    <dgm:pt modelId="{DB449F4D-2E25-469E-8A39-DE86CFFB26F4}">
      <dgm:prSet phldrT="[Text]"/>
      <dgm:spPr/>
      <dgm:t>
        <a:bodyPr/>
        <a:lstStyle/>
        <a:p>
          <a:r>
            <a:rPr lang="en-US" dirty="0"/>
            <a:t>Safe zone for sharing</a:t>
          </a:r>
        </a:p>
        <a:p>
          <a:r>
            <a:rPr lang="en-US" dirty="0"/>
            <a:t>Transparency without exposure</a:t>
          </a:r>
        </a:p>
      </dgm:t>
    </dgm:pt>
    <dgm:pt modelId="{A99E7F0B-FD24-426B-977E-B5677F9F592B}" type="parTrans" cxnId="{F327C49E-EEF8-42AC-8562-340AD979BE7C}">
      <dgm:prSet/>
      <dgm:spPr/>
      <dgm:t>
        <a:bodyPr/>
        <a:lstStyle/>
        <a:p>
          <a:endParaRPr lang="en-US"/>
        </a:p>
      </dgm:t>
    </dgm:pt>
    <dgm:pt modelId="{79F2A9FD-7A6C-4478-9599-EFFBAEB3D55E}" type="sibTrans" cxnId="{F327C49E-EEF8-42AC-8562-340AD979BE7C}">
      <dgm:prSet/>
      <dgm:spPr/>
      <dgm:t>
        <a:bodyPr/>
        <a:lstStyle/>
        <a:p>
          <a:endParaRPr lang="en-US"/>
        </a:p>
      </dgm:t>
    </dgm:pt>
    <dgm:pt modelId="{EC978E28-AC9D-4B71-8643-06EC0EDAA597}">
      <dgm:prSet phldrT="[Text]"/>
      <dgm:spPr/>
      <dgm:t>
        <a:bodyPr/>
        <a:lstStyle/>
        <a:p>
          <a:r>
            <a:rPr lang="en-US" dirty="0"/>
            <a:t>Strategic alignment around standards</a:t>
          </a:r>
        </a:p>
        <a:p>
          <a:r>
            <a:rPr lang="en-US" dirty="0"/>
            <a:t>Incentives for sustained sharing</a:t>
          </a:r>
        </a:p>
      </dgm:t>
    </dgm:pt>
    <dgm:pt modelId="{39C2C007-DA36-447A-AD70-D3980FB07561}" type="parTrans" cxnId="{1F8A1C6D-30BA-4E9F-94E0-70408E301EAB}">
      <dgm:prSet/>
      <dgm:spPr/>
      <dgm:t>
        <a:bodyPr/>
        <a:lstStyle/>
        <a:p>
          <a:endParaRPr lang="en-US"/>
        </a:p>
      </dgm:t>
    </dgm:pt>
    <dgm:pt modelId="{CEC41E4C-C3BD-41C6-8726-2C2FC87E1DF6}" type="sibTrans" cxnId="{1F8A1C6D-30BA-4E9F-94E0-70408E301EAB}">
      <dgm:prSet/>
      <dgm:spPr/>
      <dgm:t>
        <a:bodyPr/>
        <a:lstStyle/>
        <a:p>
          <a:endParaRPr lang="en-US"/>
        </a:p>
      </dgm:t>
    </dgm:pt>
    <dgm:pt modelId="{4F18398B-E57D-475F-AA98-CA9E1E9F181F}" type="pres">
      <dgm:prSet presAssocID="{206D0A0F-A51C-4677-BA3A-D9C89E07795E}" presName="linearFlow" presStyleCnt="0">
        <dgm:presLayoutVars>
          <dgm:resizeHandles val="exact"/>
        </dgm:presLayoutVars>
      </dgm:prSet>
      <dgm:spPr/>
    </dgm:pt>
    <dgm:pt modelId="{C79C8DF3-964D-43F2-96CA-E239044FBB87}" type="pres">
      <dgm:prSet presAssocID="{A54D9FD7-D3FA-42D7-8537-49E6E129542A}" presName="node" presStyleLbl="node1" presStyleIdx="0" presStyleCnt="3" custScaleX="190954">
        <dgm:presLayoutVars>
          <dgm:bulletEnabled val="1"/>
        </dgm:presLayoutVars>
      </dgm:prSet>
      <dgm:spPr/>
      <dgm:t>
        <a:bodyPr/>
        <a:lstStyle/>
        <a:p>
          <a:endParaRPr lang="en-US"/>
        </a:p>
      </dgm:t>
    </dgm:pt>
    <dgm:pt modelId="{309C89DF-D529-4DDF-995A-F0581882D7B6}" type="pres">
      <dgm:prSet presAssocID="{B2223015-22ED-4445-9312-D6F36CF81D4D}" presName="sibTrans" presStyleLbl="sibTrans2D1" presStyleIdx="0" presStyleCnt="2"/>
      <dgm:spPr/>
      <dgm:t>
        <a:bodyPr/>
        <a:lstStyle/>
        <a:p>
          <a:endParaRPr lang="en-US"/>
        </a:p>
      </dgm:t>
    </dgm:pt>
    <dgm:pt modelId="{9991A379-B51D-46CC-940B-328542714C2A}" type="pres">
      <dgm:prSet presAssocID="{B2223015-22ED-4445-9312-D6F36CF81D4D}" presName="connectorText" presStyleLbl="sibTrans2D1" presStyleIdx="0" presStyleCnt="2"/>
      <dgm:spPr/>
      <dgm:t>
        <a:bodyPr/>
        <a:lstStyle/>
        <a:p>
          <a:endParaRPr lang="en-US"/>
        </a:p>
      </dgm:t>
    </dgm:pt>
    <dgm:pt modelId="{16CC15FD-156B-45E4-9A5A-7AEF9FE35B7C}" type="pres">
      <dgm:prSet presAssocID="{DB449F4D-2E25-469E-8A39-DE86CFFB26F4}" presName="node" presStyleLbl="node1" presStyleIdx="1" presStyleCnt="3" custScaleX="194425">
        <dgm:presLayoutVars>
          <dgm:bulletEnabled val="1"/>
        </dgm:presLayoutVars>
      </dgm:prSet>
      <dgm:spPr/>
      <dgm:t>
        <a:bodyPr/>
        <a:lstStyle/>
        <a:p>
          <a:endParaRPr lang="en-US"/>
        </a:p>
      </dgm:t>
    </dgm:pt>
    <dgm:pt modelId="{67A12B89-0061-46ED-B7B8-64B0198C3AF8}" type="pres">
      <dgm:prSet presAssocID="{79F2A9FD-7A6C-4478-9599-EFFBAEB3D55E}" presName="sibTrans" presStyleLbl="sibTrans2D1" presStyleIdx="1" presStyleCnt="2"/>
      <dgm:spPr/>
      <dgm:t>
        <a:bodyPr/>
        <a:lstStyle/>
        <a:p>
          <a:endParaRPr lang="en-US"/>
        </a:p>
      </dgm:t>
    </dgm:pt>
    <dgm:pt modelId="{B7096D98-FECC-4343-BA0A-4C12F892A40B}" type="pres">
      <dgm:prSet presAssocID="{79F2A9FD-7A6C-4478-9599-EFFBAEB3D55E}" presName="connectorText" presStyleLbl="sibTrans2D1" presStyleIdx="1" presStyleCnt="2"/>
      <dgm:spPr/>
      <dgm:t>
        <a:bodyPr/>
        <a:lstStyle/>
        <a:p>
          <a:endParaRPr lang="en-US"/>
        </a:p>
      </dgm:t>
    </dgm:pt>
    <dgm:pt modelId="{4833F3A7-9884-40BD-9D9E-B37FA8CB7E61}" type="pres">
      <dgm:prSet presAssocID="{EC978E28-AC9D-4B71-8643-06EC0EDAA597}" presName="node" presStyleLbl="node1" presStyleIdx="2" presStyleCnt="3" custScaleX="194425">
        <dgm:presLayoutVars>
          <dgm:bulletEnabled val="1"/>
        </dgm:presLayoutVars>
      </dgm:prSet>
      <dgm:spPr/>
      <dgm:t>
        <a:bodyPr/>
        <a:lstStyle/>
        <a:p>
          <a:endParaRPr lang="en-US"/>
        </a:p>
      </dgm:t>
    </dgm:pt>
  </dgm:ptLst>
  <dgm:cxnLst>
    <dgm:cxn modelId="{34D04197-D374-4387-9E67-A61143223104}" type="presOf" srcId="{79F2A9FD-7A6C-4478-9599-EFFBAEB3D55E}" destId="{67A12B89-0061-46ED-B7B8-64B0198C3AF8}" srcOrd="0" destOrd="0" presId="urn:microsoft.com/office/officeart/2005/8/layout/process2"/>
    <dgm:cxn modelId="{14E39477-CF6C-4CD6-A64C-A176A782D07E}" type="presOf" srcId="{206D0A0F-A51C-4677-BA3A-D9C89E07795E}" destId="{4F18398B-E57D-475F-AA98-CA9E1E9F181F}" srcOrd="0" destOrd="0" presId="urn:microsoft.com/office/officeart/2005/8/layout/process2"/>
    <dgm:cxn modelId="{1F8A1C6D-30BA-4E9F-94E0-70408E301EAB}" srcId="{206D0A0F-A51C-4677-BA3A-D9C89E07795E}" destId="{EC978E28-AC9D-4B71-8643-06EC0EDAA597}" srcOrd="2" destOrd="0" parTransId="{39C2C007-DA36-447A-AD70-D3980FB07561}" sibTransId="{CEC41E4C-C3BD-41C6-8726-2C2FC87E1DF6}"/>
    <dgm:cxn modelId="{D920AF50-BE6F-4F36-AB81-69C593F0B8E4}" srcId="{206D0A0F-A51C-4677-BA3A-D9C89E07795E}" destId="{A54D9FD7-D3FA-42D7-8537-49E6E129542A}" srcOrd="0" destOrd="0" parTransId="{488357C7-F2DA-404F-9085-44FF87742F05}" sibTransId="{B2223015-22ED-4445-9312-D6F36CF81D4D}"/>
    <dgm:cxn modelId="{FC3127C4-FFB0-4EA6-A2D0-D91A2B937B7D}" type="presOf" srcId="{DB449F4D-2E25-469E-8A39-DE86CFFB26F4}" destId="{16CC15FD-156B-45E4-9A5A-7AEF9FE35B7C}" srcOrd="0" destOrd="0" presId="urn:microsoft.com/office/officeart/2005/8/layout/process2"/>
    <dgm:cxn modelId="{52B33111-2655-4A95-A15C-E4A8DC983E9D}" type="presOf" srcId="{EC978E28-AC9D-4B71-8643-06EC0EDAA597}" destId="{4833F3A7-9884-40BD-9D9E-B37FA8CB7E61}" srcOrd="0" destOrd="0" presId="urn:microsoft.com/office/officeart/2005/8/layout/process2"/>
    <dgm:cxn modelId="{E2B61C83-BF12-4B9E-8ADE-AB73E42704C1}" type="presOf" srcId="{A54D9FD7-D3FA-42D7-8537-49E6E129542A}" destId="{C79C8DF3-964D-43F2-96CA-E239044FBB87}" srcOrd="0" destOrd="0" presId="urn:microsoft.com/office/officeart/2005/8/layout/process2"/>
    <dgm:cxn modelId="{29C7ECA2-2B5D-44D1-B520-F790C32F37EF}" type="presOf" srcId="{B2223015-22ED-4445-9312-D6F36CF81D4D}" destId="{309C89DF-D529-4DDF-995A-F0581882D7B6}" srcOrd="0" destOrd="0" presId="urn:microsoft.com/office/officeart/2005/8/layout/process2"/>
    <dgm:cxn modelId="{513A9CC9-9794-4CE8-9B6E-3A700EB8115E}" type="presOf" srcId="{79F2A9FD-7A6C-4478-9599-EFFBAEB3D55E}" destId="{B7096D98-FECC-4343-BA0A-4C12F892A40B}" srcOrd="1" destOrd="0" presId="urn:microsoft.com/office/officeart/2005/8/layout/process2"/>
    <dgm:cxn modelId="{BA3B91A0-A170-4A7A-8DF7-E353D127358F}" type="presOf" srcId="{B2223015-22ED-4445-9312-D6F36CF81D4D}" destId="{9991A379-B51D-46CC-940B-328542714C2A}" srcOrd="1" destOrd="0" presId="urn:microsoft.com/office/officeart/2005/8/layout/process2"/>
    <dgm:cxn modelId="{F327C49E-EEF8-42AC-8562-340AD979BE7C}" srcId="{206D0A0F-A51C-4677-BA3A-D9C89E07795E}" destId="{DB449F4D-2E25-469E-8A39-DE86CFFB26F4}" srcOrd="1" destOrd="0" parTransId="{A99E7F0B-FD24-426B-977E-B5677F9F592B}" sibTransId="{79F2A9FD-7A6C-4478-9599-EFFBAEB3D55E}"/>
    <dgm:cxn modelId="{0DE8BE3E-FBF1-4EFE-88ED-2B1F952B3F2E}" type="presParOf" srcId="{4F18398B-E57D-475F-AA98-CA9E1E9F181F}" destId="{C79C8DF3-964D-43F2-96CA-E239044FBB87}" srcOrd="0" destOrd="0" presId="urn:microsoft.com/office/officeart/2005/8/layout/process2"/>
    <dgm:cxn modelId="{65D40E21-C0D4-4140-88BE-49157E6A4F43}" type="presParOf" srcId="{4F18398B-E57D-475F-AA98-CA9E1E9F181F}" destId="{309C89DF-D529-4DDF-995A-F0581882D7B6}" srcOrd="1" destOrd="0" presId="urn:microsoft.com/office/officeart/2005/8/layout/process2"/>
    <dgm:cxn modelId="{CF433369-3E89-4F2D-8867-6FECAFEBFBB1}" type="presParOf" srcId="{309C89DF-D529-4DDF-995A-F0581882D7B6}" destId="{9991A379-B51D-46CC-940B-328542714C2A}" srcOrd="0" destOrd="0" presId="urn:microsoft.com/office/officeart/2005/8/layout/process2"/>
    <dgm:cxn modelId="{58853A81-431D-4B8D-9AB2-93E7642D215C}" type="presParOf" srcId="{4F18398B-E57D-475F-AA98-CA9E1E9F181F}" destId="{16CC15FD-156B-45E4-9A5A-7AEF9FE35B7C}" srcOrd="2" destOrd="0" presId="urn:microsoft.com/office/officeart/2005/8/layout/process2"/>
    <dgm:cxn modelId="{1DE1F7F4-679E-4D73-8A19-0BD32EC974B5}" type="presParOf" srcId="{4F18398B-E57D-475F-AA98-CA9E1E9F181F}" destId="{67A12B89-0061-46ED-B7B8-64B0198C3AF8}" srcOrd="3" destOrd="0" presId="urn:microsoft.com/office/officeart/2005/8/layout/process2"/>
    <dgm:cxn modelId="{78B839EB-B8FC-41D6-BAFB-FBB0DEE9E727}" type="presParOf" srcId="{67A12B89-0061-46ED-B7B8-64B0198C3AF8}" destId="{B7096D98-FECC-4343-BA0A-4C12F892A40B}" srcOrd="0" destOrd="0" presId="urn:microsoft.com/office/officeart/2005/8/layout/process2"/>
    <dgm:cxn modelId="{E02D8A89-5F06-4DE6-A336-CA27839CCE74}" type="presParOf" srcId="{4F18398B-E57D-475F-AA98-CA9E1E9F181F}" destId="{4833F3A7-9884-40BD-9D9E-B37FA8CB7E6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50433-253A-44DC-9AD5-EE4E90050A57}">
      <dsp:nvSpPr>
        <dsp:cNvPr id="0" name=""/>
        <dsp:cNvSpPr/>
      </dsp:nvSpPr>
      <dsp:spPr>
        <a:xfrm>
          <a:off x="3551857" y="787"/>
          <a:ext cx="1887884" cy="188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Serves as a linchpin for  investments to improve public health.</a:t>
          </a:r>
        </a:p>
      </dsp:txBody>
      <dsp:txXfrm>
        <a:off x="3828331" y="277261"/>
        <a:ext cx="1334936" cy="1334936"/>
      </dsp:txXfrm>
    </dsp:sp>
    <dsp:sp modelId="{85FB40F9-77E0-48AA-9DD0-316CB52BB88E}">
      <dsp:nvSpPr>
        <dsp:cNvPr id="0" name=""/>
        <dsp:cNvSpPr/>
      </dsp:nvSpPr>
      <dsp:spPr>
        <a:xfrm rot="2160000">
          <a:off x="5379798" y="1450303"/>
          <a:ext cx="500705" cy="637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394142" y="1533589"/>
        <a:ext cx="350494" cy="382297"/>
      </dsp:txXfrm>
    </dsp:sp>
    <dsp:sp modelId="{5A905754-06E4-4D11-872D-3D4ECFBAF509}">
      <dsp:nvSpPr>
        <dsp:cNvPr id="0" name=""/>
        <dsp:cNvSpPr/>
      </dsp:nvSpPr>
      <dsp:spPr>
        <a:xfrm>
          <a:off x="5843488" y="1665754"/>
          <a:ext cx="1887884" cy="188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Helps private sector show corporate responsibility.</a:t>
          </a:r>
        </a:p>
      </dsp:txBody>
      <dsp:txXfrm>
        <a:off x="6119962" y="1942228"/>
        <a:ext cx="1334936" cy="1334936"/>
      </dsp:txXfrm>
    </dsp:sp>
    <dsp:sp modelId="{B35794E4-5CB8-4E79-9349-0E5D0C50C02A}">
      <dsp:nvSpPr>
        <dsp:cNvPr id="0" name=""/>
        <dsp:cNvSpPr/>
      </dsp:nvSpPr>
      <dsp:spPr>
        <a:xfrm rot="6480000">
          <a:off x="6103794" y="3624625"/>
          <a:ext cx="500705" cy="637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6202108" y="3680627"/>
        <a:ext cx="350494" cy="382297"/>
      </dsp:txXfrm>
    </dsp:sp>
    <dsp:sp modelId="{668C8AFC-33E0-4941-80B3-3B088C6FC667}">
      <dsp:nvSpPr>
        <dsp:cNvPr id="0" name=""/>
        <dsp:cNvSpPr/>
      </dsp:nvSpPr>
      <dsp:spPr>
        <a:xfrm>
          <a:off x="4968163" y="4359728"/>
          <a:ext cx="1887884" cy="188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Helps public sector  collect trusted, quality-controlled data.</a:t>
          </a:r>
        </a:p>
      </dsp:txBody>
      <dsp:txXfrm>
        <a:off x="5244637" y="4636202"/>
        <a:ext cx="1334936" cy="1334936"/>
      </dsp:txXfrm>
    </dsp:sp>
    <dsp:sp modelId="{CD9F6BE2-5B69-4E3A-8D11-90BEFB0D065F}">
      <dsp:nvSpPr>
        <dsp:cNvPr id="0" name=""/>
        <dsp:cNvSpPr/>
      </dsp:nvSpPr>
      <dsp:spPr>
        <a:xfrm rot="10800000">
          <a:off x="4259618" y="4985089"/>
          <a:ext cx="500705" cy="637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409829" y="5112521"/>
        <a:ext cx="350494" cy="382297"/>
      </dsp:txXfrm>
    </dsp:sp>
    <dsp:sp modelId="{551E5431-6540-4F03-B154-7FBC333120B9}">
      <dsp:nvSpPr>
        <dsp:cNvPr id="0" name=""/>
        <dsp:cNvSpPr/>
      </dsp:nvSpPr>
      <dsp:spPr>
        <a:xfrm>
          <a:off x="2135551" y="4359728"/>
          <a:ext cx="1887884" cy="188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Takes FSMA to the next level.</a:t>
          </a:r>
        </a:p>
      </dsp:txBody>
      <dsp:txXfrm>
        <a:off x="2412025" y="4636202"/>
        <a:ext cx="1334936" cy="1334936"/>
      </dsp:txXfrm>
    </dsp:sp>
    <dsp:sp modelId="{2D5231E4-3134-49AC-99C3-BAAF091BD8E3}">
      <dsp:nvSpPr>
        <dsp:cNvPr id="0" name=""/>
        <dsp:cNvSpPr/>
      </dsp:nvSpPr>
      <dsp:spPr>
        <a:xfrm rot="15120000">
          <a:off x="2395858" y="3651580"/>
          <a:ext cx="500705" cy="637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494172" y="3850442"/>
        <a:ext cx="350494" cy="382297"/>
      </dsp:txXfrm>
    </dsp:sp>
    <dsp:sp modelId="{89235561-B9B1-4390-8632-566C9757DD79}">
      <dsp:nvSpPr>
        <dsp:cNvPr id="0" name=""/>
        <dsp:cNvSpPr/>
      </dsp:nvSpPr>
      <dsp:spPr>
        <a:xfrm>
          <a:off x="1260226" y="1665754"/>
          <a:ext cx="1887884" cy="1887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Creates a global public-private good.</a:t>
          </a:r>
        </a:p>
      </dsp:txBody>
      <dsp:txXfrm>
        <a:off x="1536700" y="1942228"/>
        <a:ext cx="1334936" cy="1334936"/>
      </dsp:txXfrm>
    </dsp:sp>
    <dsp:sp modelId="{AB851812-F776-4F86-A00C-055ED3AFB7BF}">
      <dsp:nvSpPr>
        <dsp:cNvPr id="0" name=""/>
        <dsp:cNvSpPr/>
      </dsp:nvSpPr>
      <dsp:spPr>
        <a:xfrm rot="19440000">
          <a:off x="3088167" y="1466962"/>
          <a:ext cx="500705" cy="6371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02511" y="1638540"/>
        <a:ext cx="350494" cy="382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51F17-4076-419C-ACF0-FDEFD41DFB4B}">
      <dsp:nvSpPr>
        <dsp:cNvPr id="0" name=""/>
        <dsp:cNvSpPr/>
      </dsp:nvSpPr>
      <dsp:spPr>
        <a:xfrm>
          <a:off x="751836" y="391"/>
          <a:ext cx="2287654" cy="15250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 sales</a:t>
          </a:r>
        </a:p>
        <a:p>
          <a:pPr marL="171450" lvl="1" indent="-171450" algn="l" defTabSz="711200">
            <a:lnSpc>
              <a:spcPct val="90000"/>
            </a:lnSpc>
            <a:spcBef>
              <a:spcPct val="0"/>
            </a:spcBef>
            <a:spcAft>
              <a:spcPct val="15000"/>
            </a:spcAft>
            <a:buChar char="••"/>
          </a:pPr>
          <a:r>
            <a:rPr lang="en-US" sz="1600" kern="1200" dirty="0"/>
            <a:t>Manage reputational risk</a:t>
          </a:r>
        </a:p>
        <a:p>
          <a:pPr marL="171450" lvl="1" indent="-171450" algn="l" defTabSz="711200">
            <a:lnSpc>
              <a:spcPct val="90000"/>
            </a:lnSpc>
            <a:spcBef>
              <a:spcPct val="0"/>
            </a:spcBef>
            <a:spcAft>
              <a:spcPct val="15000"/>
            </a:spcAft>
            <a:buChar char="••"/>
          </a:pPr>
          <a:r>
            <a:rPr lang="en-US" sz="1600" kern="1200" dirty="0"/>
            <a:t>Improve brand</a:t>
          </a:r>
        </a:p>
      </dsp:txBody>
      <dsp:txXfrm>
        <a:off x="751836" y="191019"/>
        <a:ext cx="1715770" cy="1143769"/>
      </dsp:txXfrm>
    </dsp:sp>
    <dsp:sp modelId="{7CD0A6FB-F33E-4054-A973-A2A7B0B47970}">
      <dsp:nvSpPr>
        <dsp:cNvPr id="0" name=""/>
        <dsp:cNvSpPr/>
      </dsp:nvSpPr>
      <dsp:spPr>
        <a:xfrm>
          <a:off x="0" y="0"/>
          <a:ext cx="739485" cy="1525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t>private sector</a:t>
          </a:r>
        </a:p>
      </dsp:txBody>
      <dsp:txXfrm>
        <a:off x="36099" y="36099"/>
        <a:ext cx="667287" cy="1452827"/>
      </dsp:txXfrm>
    </dsp:sp>
    <dsp:sp modelId="{8EA36D2C-08D6-4B1D-A7A9-1F1EA172AA9B}">
      <dsp:nvSpPr>
        <dsp:cNvPr id="0" name=""/>
        <dsp:cNvSpPr/>
      </dsp:nvSpPr>
      <dsp:spPr>
        <a:xfrm>
          <a:off x="743224" y="1677918"/>
          <a:ext cx="2296260" cy="15250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Ensure safe food</a:t>
          </a:r>
        </a:p>
        <a:p>
          <a:pPr marL="171450" lvl="1" indent="-171450" algn="l" defTabSz="711200">
            <a:lnSpc>
              <a:spcPct val="90000"/>
            </a:lnSpc>
            <a:spcBef>
              <a:spcPct val="0"/>
            </a:spcBef>
            <a:spcAft>
              <a:spcPct val="15000"/>
            </a:spcAft>
            <a:buChar char="••"/>
          </a:pPr>
          <a:r>
            <a:rPr lang="en-US" sz="1600" kern="1200" dirty="0"/>
            <a:t>Avoid market failure</a:t>
          </a:r>
        </a:p>
        <a:p>
          <a:pPr marL="171450" lvl="1" indent="-171450" algn="l" defTabSz="711200">
            <a:lnSpc>
              <a:spcPct val="90000"/>
            </a:lnSpc>
            <a:spcBef>
              <a:spcPct val="0"/>
            </a:spcBef>
            <a:spcAft>
              <a:spcPct val="15000"/>
            </a:spcAft>
            <a:buChar char="••"/>
          </a:pPr>
          <a:r>
            <a:rPr lang="en-US" sz="1600" kern="1200" dirty="0"/>
            <a:t>Benefits &gt; costs</a:t>
          </a:r>
        </a:p>
      </dsp:txBody>
      <dsp:txXfrm>
        <a:off x="743224" y="1868546"/>
        <a:ext cx="1724376" cy="1143769"/>
      </dsp:txXfrm>
    </dsp:sp>
    <dsp:sp modelId="{111608F1-A472-4E2A-8526-087854F89F2A}">
      <dsp:nvSpPr>
        <dsp:cNvPr id="0" name=""/>
        <dsp:cNvSpPr/>
      </dsp:nvSpPr>
      <dsp:spPr>
        <a:xfrm>
          <a:off x="0" y="1678309"/>
          <a:ext cx="730867" cy="1525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t>public sector</a:t>
          </a:r>
        </a:p>
      </dsp:txBody>
      <dsp:txXfrm>
        <a:off x="35678" y="1713987"/>
        <a:ext cx="659511" cy="1453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2F987-B342-4E5E-B8F4-DD9AF018FDE9}">
      <dsp:nvSpPr>
        <dsp:cNvPr id="0" name=""/>
        <dsp:cNvSpPr/>
      </dsp:nvSpPr>
      <dsp:spPr>
        <a:xfrm>
          <a:off x="1256439" y="0"/>
          <a:ext cx="1070269" cy="59459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high compliance</a:t>
          </a:r>
        </a:p>
      </dsp:txBody>
      <dsp:txXfrm>
        <a:off x="1273854" y="17415"/>
        <a:ext cx="1035439" cy="559764"/>
      </dsp:txXfrm>
    </dsp:sp>
    <dsp:sp modelId="{C1F82B2F-A59A-4538-921E-7E76BCB09BEF}">
      <dsp:nvSpPr>
        <dsp:cNvPr id="0" name=""/>
        <dsp:cNvSpPr/>
      </dsp:nvSpPr>
      <dsp:spPr>
        <a:xfrm>
          <a:off x="2802384" y="0"/>
          <a:ext cx="1070269" cy="59459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efficient application </a:t>
          </a:r>
        </a:p>
      </dsp:txBody>
      <dsp:txXfrm>
        <a:off x="2819799" y="17415"/>
        <a:ext cx="1035439" cy="559764"/>
      </dsp:txXfrm>
    </dsp:sp>
    <dsp:sp modelId="{06A6E40C-87E2-49F0-AAA3-71DAD90E09B3}">
      <dsp:nvSpPr>
        <dsp:cNvPr id="0" name=""/>
        <dsp:cNvSpPr/>
      </dsp:nvSpPr>
      <dsp:spPr>
        <a:xfrm>
          <a:off x="2341573" y="2527025"/>
          <a:ext cx="445945" cy="445945"/>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B55F5-63DA-47E4-A87D-7580FAF725BC}">
      <dsp:nvSpPr>
        <dsp:cNvPr id="0" name=""/>
        <dsp:cNvSpPr/>
      </dsp:nvSpPr>
      <dsp:spPr>
        <a:xfrm rot="240000">
          <a:off x="1226300" y="2335932"/>
          <a:ext cx="2676491" cy="1871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24AF16-ACF4-4307-9C38-5ADAC8B97687}">
      <dsp:nvSpPr>
        <dsp:cNvPr id="0" name=""/>
        <dsp:cNvSpPr/>
      </dsp:nvSpPr>
      <dsp:spPr>
        <a:xfrm rot="240000">
          <a:off x="2833301" y="1867990"/>
          <a:ext cx="1067894" cy="497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harmonization</a:t>
          </a:r>
        </a:p>
      </dsp:txBody>
      <dsp:txXfrm>
        <a:off x="2857588" y="1892277"/>
        <a:ext cx="1019320" cy="448955"/>
      </dsp:txXfrm>
    </dsp:sp>
    <dsp:sp modelId="{4B02DBCD-95BE-4E63-B868-0330BA1441ED}">
      <dsp:nvSpPr>
        <dsp:cNvPr id="0" name=""/>
        <dsp:cNvSpPr/>
      </dsp:nvSpPr>
      <dsp:spPr>
        <a:xfrm rot="240000">
          <a:off x="2871949" y="1332855"/>
          <a:ext cx="1067894" cy="497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prevention</a:t>
          </a:r>
        </a:p>
      </dsp:txBody>
      <dsp:txXfrm>
        <a:off x="2896236" y="1357142"/>
        <a:ext cx="1019320" cy="448955"/>
      </dsp:txXfrm>
    </dsp:sp>
    <dsp:sp modelId="{34604684-F2B9-4D4C-9E74-D365D98CDBB4}">
      <dsp:nvSpPr>
        <dsp:cNvPr id="0" name=""/>
        <dsp:cNvSpPr/>
      </dsp:nvSpPr>
      <dsp:spPr>
        <a:xfrm rot="240000">
          <a:off x="2910598" y="809612"/>
          <a:ext cx="1067894" cy="497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training</a:t>
          </a:r>
        </a:p>
      </dsp:txBody>
      <dsp:txXfrm>
        <a:off x="2934885" y="833899"/>
        <a:ext cx="1019320" cy="448955"/>
      </dsp:txXfrm>
    </dsp:sp>
    <dsp:sp modelId="{6B242151-44E3-4A55-8DFD-4A62A6E5B62A}">
      <dsp:nvSpPr>
        <dsp:cNvPr id="0" name=""/>
        <dsp:cNvSpPr/>
      </dsp:nvSpPr>
      <dsp:spPr>
        <a:xfrm rot="240000">
          <a:off x="1302221" y="1760963"/>
          <a:ext cx="1067894" cy="497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verification</a:t>
          </a:r>
        </a:p>
      </dsp:txBody>
      <dsp:txXfrm>
        <a:off x="1326508" y="1785250"/>
        <a:ext cx="1019320" cy="448955"/>
      </dsp:txXfrm>
    </dsp:sp>
    <dsp:sp modelId="{05B110D7-745C-4BD5-BBDB-DBE767DCE905}">
      <dsp:nvSpPr>
        <dsp:cNvPr id="0" name=""/>
        <dsp:cNvSpPr/>
      </dsp:nvSpPr>
      <dsp:spPr>
        <a:xfrm rot="240000">
          <a:off x="1340869" y="1225828"/>
          <a:ext cx="1067894" cy="497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standards</a:t>
          </a:r>
        </a:p>
      </dsp:txBody>
      <dsp:txXfrm>
        <a:off x="1365156" y="1250115"/>
        <a:ext cx="1019320" cy="448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25E65-BA7F-4E02-9F97-5D67DEAF0279}">
      <dsp:nvSpPr>
        <dsp:cNvPr id="0" name=""/>
        <dsp:cNvSpPr/>
      </dsp:nvSpPr>
      <dsp:spPr>
        <a:xfrm rot="5400000">
          <a:off x="1824531" y="182216"/>
          <a:ext cx="1280366" cy="10842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safe food</a:t>
          </a:r>
        </a:p>
      </dsp:txBody>
      <dsp:txXfrm rot="-5400000">
        <a:off x="2089469" y="281185"/>
        <a:ext cx="750489" cy="886270"/>
      </dsp:txXfrm>
    </dsp:sp>
    <dsp:sp modelId="{288548F2-D8ED-46C1-B3F3-D7980BAAB250}">
      <dsp:nvSpPr>
        <dsp:cNvPr id="0" name=""/>
        <dsp:cNvSpPr/>
      </dsp:nvSpPr>
      <dsp:spPr>
        <a:xfrm>
          <a:off x="3048198" y="344657"/>
          <a:ext cx="1369480" cy="73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dsp:txBody>
      <dsp:txXfrm>
        <a:off x="3048198" y="344657"/>
        <a:ext cx="1369480" cy="736279"/>
      </dsp:txXfrm>
    </dsp:sp>
    <dsp:sp modelId="{7D345DBA-0A01-43D9-9927-51B33FC8BA55}">
      <dsp:nvSpPr>
        <dsp:cNvPr id="0" name=""/>
        <dsp:cNvSpPr/>
      </dsp:nvSpPr>
      <dsp:spPr>
        <a:xfrm rot="5400000">
          <a:off x="715418" y="178994"/>
          <a:ext cx="1227133" cy="10676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61550" y="290458"/>
        <a:ext cx="734869" cy="844677"/>
      </dsp:txXfrm>
    </dsp:sp>
    <dsp:sp modelId="{ED67FC54-CDB4-4058-81CD-13EA665DAE28}">
      <dsp:nvSpPr>
        <dsp:cNvPr id="0" name=""/>
        <dsp:cNvSpPr/>
      </dsp:nvSpPr>
      <dsp:spPr>
        <a:xfrm rot="5400000">
          <a:off x="1289716" y="1247201"/>
          <a:ext cx="1227133" cy="10676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spill-overs</a:t>
          </a:r>
        </a:p>
      </dsp:txBody>
      <dsp:txXfrm rot="-5400000">
        <a:off x="1535848" y="1358665"/>
        <a:ext cx="734869" cy="844677"/>
      </dsp:txXfrm>
    </dsp:sp>
    <dsp:sp modelId="{200FEF01-B9DF-414C-B5CA-81EE393D0BC3}">
      <dsp:nvSpPr>
        <dsp:cNvPr id="0" name=""/>
        <dsp:cNvSpPr/>
      </dsp:nvSpPr>
      <dsp:spPr>
        <a:xfrm>
          <a:off x="0" y="1412864"/>
          <a:ext cx="1325303" cy="73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n-US" sz="1600" kern="1200" dirty="0"/>
        </a:p>
      </dsp:txBody>
      <dsp:txXfrm>
        <a:off x="0" y="1412864"/>
        <a:ext cx="1325303" cy="736279"/>
      </dsp:txXfrm>
    </dsp:sp>
    <dsp:sp modelId="{1377AD5F-533E-4A24-BD6D-CBCEE29B2954}">
      <dsp:nvSpPr>
        <dsp:cNvPr id="0" name=""/>
        <dsp:cNvSpPr/>
      </dsp:nvSpPr>
      <dsp:spPr>
        <a:xfrm rot="5400000">
          <a:off x="2442731" y="1247201"/>
          <a:ext cx="1227133" cy="10676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688863" y="1358665"/>
        <a:ext cx="734869" cy="844677"/>
      </dsp:txXfrm>
    </dsp:sp>
    <dsp:sp modelId="{9EBD3616-85B5-4BBC-9776-E9FF24842F8C}">
      <dsp:nvSpPr>
        <dsp:cNvPr id="0" name=""/>
        <dsp:cNvSpPr/>
      </dsp:nvSpPr>
      <dsp:spPr>
        <a:xfrm rot="5400000">
          <a:off x="1868432" y="2288791"/>
          <a:ext cx="1227133" cy="10676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strong market</a:t>
          </a:r>
        </a:p>
      </dsp:txBody>
      <dsp:txXfrm rot="-5400000">
        <a:off x="2114564" y="2400255"/>
        <a:ext cx="734869" cy="844677"/>
      </dsp:txXfrm>
    </dsp:sp>
    <dsp:sp modelId="{18A263BF-0A7C-45B9-BC93-2E1C326BCC2E}">
      <dsp:nvSpPr>
        <dsp:cNvPr id="0" name=""/>
        <dsp:cNvSpPr/>
      </dsp:nvSpPr>
      <dsp:spPr>
        <a:xfrm>
          <a:off x="3048198" y="2454454"/>
          <a:ext cx="1369480" cy="73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dsp:txBody>
      <dsp:txXfrm>
        <a:off x="3048198" y="2454454"/>
        <a:ext cx="1369480" cy="736279"/>
      </dsp:txXfrm>
    </dsp:sp>
    <dsp:sp modelId="{EDA7E7B3-C8A0-47B1-B4B2-AC3D774C68AC}">
      <dsp:nvSpPr>
        <dsp:cNvPr id="0" name=""/>
        <dsp:cNvSpPr/>
      </dsp:nvSpPr>
      <dsp:spPr>
        <a:xfrm rot="5400000">
          <a:off x="715418" y="2288791"/>
          <a:ext cx="1227133" cy="10676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61550" y="2400255"/>
        <a:ext cx="734869" cy="8446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C8DF3-964D-43F2-96CA-E239044FBB87}">
      <dsp:nvSpPr>
        <dsp:cNvPr id="0" name=""/>
        <dsp:cNvSpPr/>
      </dsp:nvSpPr>
      <dsp:spPr>
        <a:xfrm>
          <a:off x="26029" y="1627"/>
          <a:ext cx="2864031" cy="832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Zone of vulnerability</a:t>
          </a:r>
        </a:p>
        <a:p>
          <a:pPr lvl="0" algn="ctr" defTabSz="622300">
            <a:lnSpc>
              <a:spcPct val="90000"/>
            </a:lnSpc>
            <a:spcBef>
              <a:spcPct val="0"/>
            </a:spcBef>
            <a:spcAft>
              <a:spcPct val="35000"/>
            </a:spcAft>
          </a:pPr>
          <a:r>
            <a:rPr lang="en-US" sz="1400" kern="1200" dirty="0"/>
            <a:t>Last mile is always the hardest</a:t>
          </a:r>
        </a:p>
      </dsp:txBody>
      <dsp:txXfrm>
        <a:off x="50410" y="26008"/>
        <a:ext cx="2815269" cy="783675"/>
      </dsp:txXfrm>
    </dsp:sp>
    <dsp:sp modelId="{309C89DF-D529-4DDF-995A-F0581882D7B6}">
      <dsp:nvSpPr>
        <dsp:cNvPr id="0" name=""/>
        <dsp:cNvSpPr/>
      </dsp:nvSpPr>
      <dsp:spPr>
        <a:xfrm rot="5400000">
          <a:off x="1301963" y="854875"/>
          <a:ext cx="312163" cy="374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345666" y="886092"/>
        <a:ext cx="224758" cy="218514"/>
      </dsp:txXfrm>
    </dsp:sp>
    <dsp:sp modelId="{16CC15FD-156B-45E4-9A5A-7AEF9FE35B7C}">
      <dsp:nvSpPr>
        <dsp:cNvPr id="0" name=""/>
        <dsp:cNvSpPr/>
      </dsp:nvSpPr>
      <dsp:spPr>
        <a:xfrm>
          <a:off x="0" y="1250283"/>
          <a:ext cx="2916090" cy="832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Safe zone for sharing</a:t>
          </a:r>
        </a:p>
        <a:p>
          <a:pPr lvl="0" algn="ctr" defTabSz="622300">
            <a:lnSpc>
              <a:spcPct val="90000"/>
            </a:lnSpc>
            <a:spcBef>
              <a:spcPct val="0"/>
            </a:spcBef>
            <a:spcAft>
              <a:spcPct val="35000"/>
            </a:spcAft>
          </a:pPr>
          <a:r>
            <a:rPr lang="en-US" sz="1400" kern="1200" dirty="0"/>
            <a:t>Transparency without exposure</a:t>
          </a:r>
        </a:p>
      </dsp:txBody>
      <dsp:txXfrm>
        <a:off x="24381" y="1274664"/>
        <a:ext cx="2867328" cy="783675"/>
      </dsp:txXfrm>
    </dsp:sp>
    <dsp:sp modelId="{67A12B89-0061-46ED-B7B8-64B0198C3AF8}">
      <dsp:nvSpPr>
        <dsp:cNvPr id="0" name=""/>
        <dsp:cNvSpPr/>
      </dsp:nvSpPr>
      <dsp:spPr>
        <a:xfrm rot="5400000">
          <a:off x="1301963" y="2103531"/>
          <a:ext cx="312163" cy="374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345666" y="2134748"/>
        <a:ext cx="224758" cy="218514"/>
      </dsp:txXfrm>
    </dsp:sp>
    <dsp:sp modelId="{4833F3A7-9884-40BD-9D9E-B37FA8CB7E61}">
      <dsp:nvSpPr>
        <dsp:cNvPr id="0" name=""/>
        <dsp:cNvSpPr/>
      </dsp:nvSpPr>
      <dsp:spPr>
        <a:xfrm>
          <a:off x="0" y="2498939"/>
          <a:ext cx="2916090" cy="832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Strategic alignment around standards</a:t>
          </a:r>
        </a:p>
        <a:p>
          <a:pPr lvl="0" algn="ctr" defTabSz="622300">
            <a:lnSpc>
              <a:spcPct val="90000"/>
            </a:lnSpc>
            <a:spcBef>
              <a:spcPct val="0"/>
            </a:spcBef>
            <a:spcAft>
              <a:spcPct val="35000"/>
            </a:spcAft>
          </a:pPr>
          <a:r>
            <a:rPr lang="en-US" sz="1400" kern="1200" dirty="0"/>
            <a:t>Incentives for sustained sharing</a:t>
          </a:r>
        </a:p>
      </dsp:txBody>
      <dsp:txXfrm>
        <a:off x="24381" y="2523320"/>
        <a:ext cx="2867328" cy="783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45F11-F9A4-4429-928C-96F5C83F0BE3}" type="datetimeFigureOut">
              <a:rPr lang="en-US" smtClean="0"/>
              <a:t>2/24/2021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AE582-3BEE-40A2-8471-99C4F0EDC690}" type="slidenum">
              <a:rPr lang="en-US" smtClean="0"/>
              <a:t>‹#›</a:t>
            </a:fld>
            <a:endParaRPr lang="en-US"/>
          </a:p>
        </p:txBody>
      </p:sp>
    </p:spTree>
    <p:extLst>
      <p:ext uri="{BB962C8B-B14F-4D97-AF65-F5344CB8AC3E}">
        <p14:creationId xmlns:p14="http://schemas.microsoft.com/office/powerpoint/2010/main" val="95834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E8BCD-B3D7-4C66-BE45-443DC01660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8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used these slides would just be flashed</a:t>
            </a:r>
          </a:p>
        </p:txBody>
      </p:sp>
      <p:sp>
        <p:nvSpPr>
          <p:cNvPr id="4" name="Slide Number Placeholder 3"/>
          <p:cNvSpPr>
            <a:spLocks noGrp="1"/>
          </p:cNvSpPr>
          <p:nvPr>
            <p:ph type="sldNum" sz="quarter" idx="10"/>
          </p:nvPr>
        </p:nvSpPr>
        <p:spPr/>
        <p:txBody>
          <a:bodyPr/>
          <a:lstStyle/>
          <a:p>
            <a:fld id="{D0AAE582-3BEE-40A2-8471-99C4F0EDC690}" type="slidenum">
              <a:rPr lang="en-US" smtClean="0"/>
              <a:t>10</a:t>
            </a:fld>
            <a:endParaRPr lang="en-US"/>
          </a:p>
        </p:txBody>
      </p:sp>
    </p:spTree>
    <p:extLst>
      <p:ext uri="{BB962C8B-B14F-4D97-AF65-F5344CB8AC3E}">
        <p14:creationId xmlns:p14="http://schemas.microsoft.com/office/powerpoint/2010/main" val="343403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used these slides would just be flashed</a:t>
            </a:r>
          </a:p>
          <a:p>
            <a:endParaRPr lang="en-US" dirty="0"/>
          </a:p>
        </p:txBody>
      </p:sp>
      <p:sp>
        <p:nvSpPr>
          <p:cNvPr id="4" name="Slide Number Placeholder 3"/>
          <p:cNvSpPr>
            <a:spLocks noGrp="1"/>
          </p:cNvSpPr>
          <p:nvPr>
            <p:ph type="sldNum" sz="quarter" idx="10"/>
          </p:nvPr>
        </p:nvSpPr>
        <p:spPr/>
        <p:txBody>
          <a:bodyPr/>
          <a:lstStyle/>
          <a:p>
            <a:fld id="{D0AAE582-3BEE-40A2-8471-99C4F0EDC690}" type="slidenum">
              <a:rPr lang="en-US" smtClean="0"/>
              <a:t>11</a:t>
            </a:fld>
            <a:endParaRPr lang="en-US"/>
          </a:p>
        </p:txBody>
      </p:sp>
    </p:spTree>
    <p:extLst>
      <p:ext uri="{BB962C8B-B14F-4D97-AF65-F5344CB8AC3E}">
        <p14:creationId xmlns:p14="http://schemas.microsoft.com/office/powerpoint/2010/main" val="6819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custDataLst>
              <p:tags r:id="rId1"/>
            </p:custDataLst>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Global Open Data for Agriculture and Nutrition—Secretary Tom </a:t>
            </a:r>
            <a:r>
              <a:rPr lang="en-US" dirty="0" err="1"/>
              <a:t>Vilsak</a:t>
            </a:r>
            <a:r>
              <a:rPr lang="en-US" dirty="0"/>
              <a:t> had the honor.  </a:t>
            </a:r>
          </a:p>
          <a:p>
            <a:pPr marL="158750" indent="0">
              <a:buNone/>
            </a:pPr>
            <a:endParaRPr lang="en-US" dirty="0"/>
          </a:p>
        </p:txBody>
      </p:sp>
      <p:sp>
        <p:nvSpPr>
          <p:cNvPr id="4" name="Slide Number Placeholder 3"/>
          <p:cNvSpPr>
            <a:spLocks noGrp="1"/>
          </p:cNvSpPr>
          <p:nvPr>
            <p:ph type="sldNum" sz="quarter" idx="10"/>
          </p:nvPr>
        </p:nvSpPr>
        <p:spPr/>
        <p:txBody>
          <a:bodyPr lIns="93324" tIns="46662" rIns="93324" bIns="46662"/>
          <a:lstStyle/>
          <a:p>
            <a:pPr algn="r" defTabSz="933237">
              <a:buClrTx/>
              <a:defRPr/>
            </a:pPr>
            <a:fld id="{4E61B67E-FB43-4F0B-A283-F46ADFE2382E}" type="slidenum">
              <a:rPr lang="en-US" sz="1200" kern="1200">
                <a:solidFill>
                  <a:prstClr val="black"/>
                </a:solidFill>
                <a:latin typeface="Calibri"/>
                <a:ea typeface="+mn-ea"/>
                <a:cs typeface="+mn-cs"/>
              </a:rPr>
              <a:pPr algn="r" defTabSz="933237">
                <a:buClrTx/>
                <a:defRPr/>
              </a:pPr>
              <a:t>15</a:t>
            </a:fld>
            <a:endParaRPr lang="en-US" sz="1200" kern="1200">
              <a:solidFill>
                <a:prstClr val="black"/>
              </a:solidFill>
              <a:latin typeface="Calibri"/>
              <a:ea typeface="+mn-ea"/>
              <a:cs typeface="+mn-cs"/>
            </a:endParaRPr>
          </a:p>
        </p:txBody>
      </p:sp>
    </p:spTree>
    <p:extLst>
      <p:ext uri="{BB962C8B-B14F-4D97-AF65-F5344CB8AC3E}">
        <p14:creationId xmlns:p14="http://schemas.microsoft.com/office/powerpoint/2010/main" val="5599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AE582-3BEE-40A2-8471-99C4F0EDC690}" type="slidenum">
              <a:rPr lang="en-US" smtClean="0"/>
              <a:t>16</a:t>
            </a:fld>
            <a:endParaRPr lang="en-US"/>
          </a:p>
        </p:txBody>
      </p:sp>
    </p:spTree>
    <p:extLst>
      <p:ext uri="{BB962C8B-B14F-4D97-AF65-F5344CB8AC3E}">
        <p14:creationId xmlns:p14="http://schemas.microsoft.com/office/powerpoint/2010/main" val="154965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813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191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8631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Edit Title</a:t>
            </a:r>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a:p>
        </p:txBody>
      </p:sp>
    </p:spTree>
    <p:extLst>
      <p:ext uri="{BB962C8B-B14F-4D97-AF65-F5344CB8AC3E}">
        <p14:creationId xmlns:p14="http://schemas.microsoft.com/office/powerpoint/2010/main" val="67769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914400"/>
            <a:ext cx="5486400" cy="1905000"/>
          </a:xfrm>
        </p:spPr>
        <p:txBody>
          <a:bodyPr/>
          <a:lstStyle/>
          <a:p>
            <a:r>
              <a:rPr lang="en-US" dirty="0"/>
              <a:t>Click to edit Master title style</a:t>
            </a:r>
          </a:p>
        </p:txBody>
      </p:sp>
      <p:sp>
        <p:nvSpPr>
          <p:cNvPr id="3" name="Subtitle 2"/>
          <p:cNvSpPr>
            <a:spLocks noGrp="1"/>
          </p:cNvSpPr>
          <p:nvPr>
            <p:ph type="subTitle" idx="1"/>
          </p:nvPr>
        </p:nvSpPr>
        <p:spPr>
          <a:xfrm>
            <a:off x="3200400" y="2971800"/>
            <a:ext cx="5638800" cy="685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7F6009C-5226-4A44-B3A3-E9DBEA8465E6}"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428383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009C-5226-4A44-B3A3-E9DBEA8465E6}"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87132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009C-5226-4A44-B3A3-E9DBEA8465E6}"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3407427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009C-5226-4A44-B3A3-E9DBEA8465E6}"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61741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009C-5226-4A44-B3A3-E9DBEA8465E6}"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324463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009C-5226-4A44-B3A3-E9DBEA8465E6}"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889982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009C-5226-4A44-B3A3-E9DBEA8465E6}"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383864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2477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7F6009C-5226-4A44-B3A3-E9DBEA8465E6}"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92705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7F6009C-5226-4A44-B3A3-E9DBEA8465E6}"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66779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009C-5226-4A44-B3A3-E9DBEA8465E6}"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3782360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009C-5226-4A44-B3A3-E9DBEA8465E6}"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063412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Edit Title</a:t>
            </a:r>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a:p>
        </p:txBody>
      </p:sp>
    </p:spTree>
    <p:extLst>
      <p:ext uri="{BB962C8B-B14F-4D97-AF65-F5344CB8AC3E}">
        <p14:creationId xmlns:p14="http://schemas.microsoft.com/office/powerpoint/2010/main" val="270494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73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762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88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83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343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941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266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F6009C-5226-4A44-B3A3-E9DBEA8465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39C19E-AC12-4693-BCE4-F0622A577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1827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F6009C-5226-4A44-B3A3-E9DBEA8465E6}" type="datetimeFigureOut">
              <a:rPr lang="en-US" smtClean="0"/>
              <a:t>2/24/2021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39C19E-AC12-4693-BCE4-F0622A577449}" type="slidenum">
              <a:rPr lang="en-US" smtClean="0"/>
              <a:t>‹#›</a:t>
            </a:fld>
            <a:endParaRPr lang="en-US"/>
          </a:p>
        </p:txBody>
      </p:sp>
    </p:spTree>
    <p:extLst>
      <p:ext uri="{BB962C8B-B14F-4D97-AF65-F5344CB8AC3E}">
        <p14:creationId xmlns:p14="http://schemas.microsoft.com/office/powerpoint/2010/main" val="12192933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12.pn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imgres?imgurl=https://www.pngkey.com/png/detail/243-2435102_curtain-clipart-movie-theater-candy-stage-curtains-no.png&amp;imgrefurl=https://www.pngkey.com/detail/u2w7t4w7u2w7w7o0_curtain-clipart-movie-theater-candy-stage-curtains-no/&amp;docid=YfQng1DR1LvDHM&amp;tbnid=eBYkVhZuIRpqNM:&amp;vet=10ahUKEwjR4fi294HnAhVSdt8KHdu0CqAQMwh4KBMwEw..i&amp;w=820&amp;h=547&amp;bih=575&amp;biw=1280&amp;q=theatre%20curtain%20clipart&amp;ved=0ahUKEwjR4fi294HnAhVSdt8KHdu0CqAQMwh4KBMwEw&amp;iact=mrc&amp;uact=8"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9976" y="742950"/>
            <a:ext cx="4694424" cy="2305050"/>
          </a:xfrm>
          <a:solidFill>
            <a:srgbClr val="A20000"/>
          </a:solidFill>
        </p:spPr>
        <p:txBody>
          <a:bodyPr>
            <a:normAutofit/>
          </a:bodyPr>
          <a:lstStyle/>
          <a:p>
            <a:r>
              <a:rPr lang="en-US" sz="2700" b="1" dirty="0">
                <a:solidFill>
                  <a:schemeClr val="bg1"/>
                </a:solidFill>
              </a:rPr>
              <a:t>A Public-Private Partnership for Data Sharing on the Impact of Food Safety Capacity Building</a:t>
            </a:r>
            <a:endParaRPr lang="en-US" sz="900" b="1" i="1" dirty="0">
              <a:solidFill>
                <a:schemeClr val="bg1"/>
              </a:solidFill>
            </a:endParaRPr>
          </a:p>
        </p:txBody>
      </p:sp>
      <p:sp>
        <p:nvSpPr>
          <p:cNvPr id="4" name="Title 1"/>
          <p:cNvSpPr txBox="1">
            <a:spLocks/>
          </p:cNvSpPr>
          <p:nvPr/>
        </p:nvSpPr>
        <p:spPr>
          <a:xfrm>
            <a:off x="4648200" y="3276600"/>
            <a:ext cx="3043238" cy="285750"/>
          </a:xfrm>
          <a:prstGeom prst="rect">
            <a:avLst/>
          </a:prstGeom>
          <a:solidFill>
            <a:srgbClr val="A20000"/>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1200" b="1" dirty="0">
                <a:solidFill>
                  <a:prstClr val="white"/>
                </a:solidFill>
                <a:latin typeface="Calibri"/>
              </a:rPr>
              <a:t>Clare </a:t>
            </a:r>
            <a:r>
              <a:rPr lang="en-US" sz="1200" b="1" dirty="0" err="1">
                <a:solidFill>
                  <a:prstClr val="white"/>
                </a:solidFill>
                <a:latin typeface="Calibri"/>
              </a:rPr>
              <a:t>Narrod</a:t>
            </a:r>
            <a:r>
              <a:rPr lang="en-US" sz="1200" b="1" dirty="0">
                <a:solidFill>
                  <a:prstClr val="white"/>
                </a:solidFill>
                <a:latin typeface="Calibri"/>
              </a:rPr>
              <a:t>* and Andrea </a:t>
            </a:r>
            <a:r>
              <a:rPr lang="en-US" sz="1200" b="1" dirty="0" err="1">
                <a:solidFill>
                  <a:prstClr val="white"/>
                </a:solidFill>
                <a:latin typeface="Calibri"/>
              </a:rPr>
              <a:t>Stumpf</a:t>
            </a:r>
            <a:r>
              <a:rPr lang="en-US" sz="1200" b="1" dirty="0">
                <a:solidFill>
                  <a:prstClr val="white"/>
                </a:solidFill>
                <a:latin typeface="Calibri"/>
              </a:rPr>
              <a:t>**</a:t>
            </a:r>
            <a:endParaRPr lang="en-US" sz="750" i="1" dirty="0">
              <a:solidFill>
                <a:prstClr val="white"/>
              </a:solidFill>
              <a:latin typeface="Calibri"/>
            </a:endParaRPr>
          </a:p>
        </p:txBody>
      </p:sp>
      <p:sp>
        <p:nvSpPr>
          <p:cNvPr id="6" name="Title 1"/>
          <p:cNvSpPr txBox="1">
            <a:spLocks/>
          </p:cNvSpPr>
          <p:nvPr/>
        </p:nvSpPr>
        <p:spPr>
          <a:xfrm>
            <a:off x="3314700" y="5638800"/>
            <a:ext cx="2343151" cy="1022554"/>
          </a:xfrm>
          <a:prstGeom prst="rect">
            <a:avLst/>
          </a:prstGeom>
          <a:solidFill>
            <a:srgbClr val="A01D22"/>
          </a:solidFill>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endParaRPr lang="en-US" sz="1050" i="1" dirty="0">
              <a:solidFill>
                <a:prstClr val="white"/>
              </a:solidFill>
              <a:latin typeface="Calibri"/>
            </a:endParaRPr>
          </a:p>
          <a:p>
            <a:pPr defTabSz="685800"/>
            <a:endParaRPr lang="en-US" sz="1050" i="1" dirty="0">
              <a:solidFill>
                <a:prstClr val="white"/>
              </a:solidFill>
              <a:latin typeface="Calibri"/>
            </a:endParaRPr>
          </a:p>
          <a:p>
            <a:pPr defTabSz="685800"/>
            <a:endParaRPr lang="en-US" sz="1050" i="1" dirty="0">
              <a:solidFill>
                <a:prstClr val="white"/>
              </a:solidFill>
              <a:latin typeface="Calibri"/>
            </a:endParaRPr>
          </a:p>
          <a:p>
            <a:pPr defTabSz="685800"/>
            <a:endParaRPr lang="en-US" sz="1050" i="1" dirty="0">
              <a:solidFill>
                <a:prstClr val="white"/>
              </a:solidFill>
              <a:latin typeface="Calibri"/>
            </a:endParaRPr>
          </a:p>
          <a:p>
            <a:pPr defTabSz="685800"/>
            <a:r>
              <a:rPr lang="en-US" sz="1700" i="1" dirty="0">
                <a:solidFill>
                  <a:prstClr val="white"/>
                </a:solidFill>
                <a:latin typeface="Calibri"/>
              </a:rPr>
              <a:t>**Structured Partnerships</a:t>
            </a:r>
          </a:p>
        </p:txBody>
      </p:sp>
      <p:sp>
        <p:nvSpPr>
          <p:cNvPr id="3" name="TextBox 2"/>
          <p:cNvSpPr txBox="1"/>
          <p:nvPr/>
        </p:nvSpPr>
        <p:spPr>
          <a:xfrm>
            <a:off x="3086100" y="5715000"/>
            <a:ext cx="22860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82195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8930"/>
            <a:ext cx="8229600" cy="533400"/>
          </a:xfrm>
        </p:spPr>
        <p:txBody>
          <a:bodyPr>
            <a:noAutofit/>
          </a:bodyPr>
          <a:lstStyle/>
          <a:p>
            <a:r>
              <a:rPr lang="en-US" sz="3000" b="1" dirty="0"/>
              <a:t>Potentially Useful Data Sets by Public Sector </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511335"/>
              </p:ext>
            </p:extLst>
          </p:nvPr>
        </p:nvGraphicFramePr>
        <p:xfrm>
          <a:off x="76200" y="914401"/>
          <a:ext cx="8839200" cy="5670487"/>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438602092"/>
                    </a:ext>
                  </a:extLst>
                </a:gridCol>
                <a:gridCol w="1905001">
                  <a:extLst>
                    <a:ext uri="{9D8B030D-6E8A-4147-A177-3AD203B41FA5}">
                      <a16:colId xmlns:a16="http://schemas.microsoft.com/office/drawing/2014/main" val="2904636749"/>
                    </a:ext>
                  </a:extLst>
                </a:gridCol>
                <a:gridCol w="5638799">
                  <a:extLst>
                    <a:ext uri="{9D8B030D-6E8A-4147-A177-3AD203B41FA5}">
                      <a16:colId xmlns:a16="http://schemas.microsoft.com/office/drawing/2014/main" val="529816646"/>
                    </a:ext>
                  </a:extLst>
                </a:gridCol>
              </a:tblGrid>
              <a:tr h="379695">
                <a:tc>
                  <a:txBody>
                    <a:bodyPr/>
                    <a:lstStyle/>
                    <a:p>
                      <a:pPr marL="0" marR="0" algn="just">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Sector</a:t>
                      </a:r>
                      <a:endParaRPr lang="en-US" sz="20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Category</a:t>
                      </a:r>
                      <a:endParaRPr lang="en-US" sz="20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Possible Measures</a:t>
                      </a:r>
                      <a:endParaRPr lang="en-US" sz="20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3645614896"/>
                  </a:ext>
                </a:extLst>
              </a:tr>
              <a:tr h="534704">
                <a:tc rowSpan="3">
                  <a:txBody>
                    <a:bodyPr/>
                    <a:lstStyle/>
                    <a:p>
                      <a:pPr marL="174625" marR="0" lvl="0" indent="-174625"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Trainers</a:t>
                      </a:r>
                    </a:p>
                  </a:txBody>
                  <a:tcP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Training</a:t>
                      </a: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Number of training sessions, number of participants trained, number of countries benefiting from training programs</a:t>
                      </a:r>
                      <a:endParaRPr lang="en-US" sz="18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768330149"/>
                  </a:ext>
                </a:extLst>
              </a:tr>
              <a:tr h="1752243">
                <a:tc vMerge="1">
                  <a:txBody>
                    <a:bodyPr/>
                    <a:lstStyle/>
                    <a:p>
                      <a:endParaRPr lang="en-US" sz="1800" dirty="0"/>
                    </a:p>
                  </a:txBody>
                  <a:tcP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Impacts of capacity building</a:t>
                      </a:r>
                    </a:p>
                  </a:txBody>
                  <a:tcPr marL="68580" marR="68580"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Number of trainees becoming qualified lead trainers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Number of training material adapted and translate to local languages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Number of trainings delivered</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Number of farmers or processors trained</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Number of producer producers getting PSA or FSPCA certification</a:t>
                      </a:r>
                    </a:p>
                  </a:txBody>
                  <a:tcPr marL="68580" marR="68580" marT="0" marB="0"/>
                </a:tc>
                <a:extLst>
                  <a:ext uri="{0D108BD9-81ED-4DB2-BD59-A6C34878D82A}">
                    <a16:rowId xmlns:a16="http://schemas.microsoft.com/office/drawing/2014/main" val="1032499899"/>
                  </a:ext>
                </a:extLst>
              </a:tr>
              <a:tr h="750961">
                <a:tc vMerge="1">
                  <a:txBody>
                    <a:bodyPr/>
                    <a:lstStyle/>
                    <a:p>
                      <a:endParaRPr lang="en-US" sz="1800" dirty="0"/>
                    </a:p>
                  </a:txBody>
                  <a:tcP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Impacts on knowledge, attitude skills</a:t>
                      </a:r>
                    </a:p>
                  </a:txBody>
                  <a:tcPr marL="68580" marR="68580"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Surveys on producer’s/processors knowledge, attitude and skills to implement good practices before and after trainings</a:t>
                      </a:r>
                    </a:p>
                  </a:txBody>
                  <a:tcPr marL="68580" marR="68580" marT="0" marB="0"/>
                </a:tc>
                <a:extLst>
                  <a:ext uri="{0D108BD9-81ED-4DB2-BD59-A6C34878D82A}">
                    <a16:rowId xmlns:a16="http://schemas.microsoft.com/office/drawing/2014/main" val="477268895"/>
                  </a:ext>
                </a:extLst>
              </a:tr>
              <a:tr h="1501923">
                <a:tc rowSpan="2">
                  <a:txBody>
                    <a:bodyPr/>
                    <a:lstStyle/>
                    <a:p>
                      <a:pPr marL="174625" marR="0" lvl="0" indent="-174625"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Regulators</a:t>
                      </a:r>
                    </a:p>
                  </a:txBody>
                  <a:tcP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Monitoring for problems/ progress of efforts</a:t>
                      </a:r>
                    </a:p>
                  </a:txBody>
                  <a:tcPr marL="68580" marR="68580"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Rejection, Inspections, Compliance, Actions, Recalls, Summary, Import data</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Food safety incidents traced back to farms/processors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Data on FBDs outbreaks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Data on capacity building progress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Data on food safety informatics program progress</a:t>
                      </a:r>
                    </a:p>
                  </a:txBody>
                  <a:tcPr marL="68580" marR="68580" marT="0" marB="0"/>
                </a:tc>
                <a:extLst>
                  <a:ext uri="{0D108BD9-81ED-4DB2-BD59-A6C34878D82A}">
                    <a16:rowId xmlns:a16="http://schemas.microsoft.com/office/drawing/2014/main" val="3441626578"/>
                  </a:ext>
                </a:extLst>
              </a:tr>
              <a:tr h="750961">
                <a:tc vMerge="1">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endPar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Monitoring of welfare impacts</a:t>
                      </a:r>
                    </a:p>
                  </a:txBody>
                  <a:tcPr marL="68580" marR="68580"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Living standard statistics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Health statistics of FBDs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6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National statistics on poverty, income, nutrition</a:t>
                      </a:r>
                    </a:p>
                  </a:txBody>
                  <a:tcPr marL="68580" marR="68580" marT="0" marB="0"/>
                </a:tc>
                <a:extLst>
                  <a:ext uri="{0D108BD9-81ED-4DB2-BD59-A6C34878D82A}">
                    <a16:rowId xmlns:a16="http://schemas.microsoft.com/office/drawing/2014/main" val="1977055981"/>
                  </a:ext>
                </a:extLst>
              </a:tr>
            </a:tbl>
          </a:graphicData>
        </a:graphic>
      </p:graphicFrame>
    </p:spTree>
    <p:extLst>
      <p:ext uri="{BB962C8B-B14F-4D97-AF65-F5344CB8AC3E}">
        <p14:creationId xmlns:p14="http://schemas.microsoft.com/office/powerpoint/2010/main" val="129485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09600"/>
          </a:xfrm>
        </p:spPr>
        <p:txBody>
          <a:bodyPr>
            <a:noAutofit/>
          </a:bodyPr>
          <a:lstStyle/>
          <a:p>
            <a:r>
              <a:rPr lang="en-US" sz="3000" b="1" dirty="0"/>
              <a:t>Potentially Useful Data Sets by Private Sector </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3141209"/>
              </p:ext>
            </p:extLst>
          </p:nvPr>
        </p:nvGraphicFramePr>
        <p:xfrm>
          <a:off x="-12700" y="1066800"/>
          <a:ext cx="9144000" cy="5394960"/>
        </p:xfrm>
        <a:graphic>
          <a:graphicData uri="http://schemas.openxmlformats.org/drawingml/2006/table">
            <a:tbl>
              <a:tblPr firstRow="1" bandRow="1">
                <a:tableStyleId>{5C22544A-7EE6-4342-B048-85BDC9FD1C3A}</a:tableStyleId>
              </a:tblPr>
              <a:tblGrid>
                <a:gridCol w="2326106">
                  <a:extLst>
                    <a:ext uri="{9D8B030D-6E8A-4147-A177-3AD203B41FA5}">
                      <a16:colId xmlns:a16="http://schemas.microsoft.com/office/drawing/2014/main" val="2904636749"/>
                    </a:ext>
                  </a:extLst>
                </a:gridCol>
                <a:gridCol w="6817894">
                  <a:extLst>
                    <a:ext uri="{9D8B030D-6E8A-4147-A177-3AD203B41FA5}">
                      <a16:colId xmlns:a16="http://schemas.microsoft.com/office/drawing/2014/main" val="529816646"/>
                    </a:ext>
                  </a:extLst>
                </a:gridCol>
              </a:tblGrid>
              <a:tr h="251847">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Category</a:t>
                      </a:r>
                      <a:endParaRPr lang="en-US" sz="20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Possible Measures</a:t>
                      </a:r>
                      <a:endParaRPr lang="en-US" sz="20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3645614896"/>
                  </a:ext>
                </a:extLst>
              </a:tr>
              <a:tr h="1567051">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Monitoring measurements of production outcomes,</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well as impacts on behavior</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 gate and manufacturer inspections, </a:t>
                      </a:r>
                      <a:r>
                        <a:rPr lang="en-US" sz="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third party audit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reports</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 sampling and testing of products along the value chain, trackbacks</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Number of products going through the “first pass” quality check without having to be reworked or diverted to a lesser value stream,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Number of products on hold,</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Number of marketplace actions taken based on customer complaints or recalls,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Ability to attract new customers and enter new markets that could be good measures of impact of capacity building efforts. </a:t>
                      </a:r>
                      <a:endParaRPr lang="en-US" sz="16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768330149"/>
                  </a:ext>
                </a:extLst>
              </a:tr>
              <a:tr h="1567051">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Internal control measures for a company</a:t>
                      </a:r>
                      <a:endParaRPr lang="en-US" sz="16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Development of facility internal control measures,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Increased number of analytical test results within acceptable values,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Improved audit scores through internal or 3rd party audits,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Improved “risk” score amongst those companies who create risk scores for their plant and/or suppliers,</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External certification of the facility/operation,</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Decreases in frequency of required audits,</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Reductions in regulatory violations </a:t>
                      </a:r>
                      <a:endParaRPr lang="en-US" sz="16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32499899"/>
                  </a:ext>
                </a:extLst>
              </a:tr>
              <a:tr h="1567051">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Monitoring measurements of production outcomes,</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well as impacts on behavior</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DengXian"/>
                        <a:cs typeface="Times New Roman" panose="02020603050405020304" pitchFamily="18" charset="0"/>
                      </a:endParaRPr>
                    </a:p>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 gate and manufacturer inspections, audit reports</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 sampling and testing of products along the value chain, trackbacks</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Number of products going through the “first pass” quality check without having to be reworked or diverted to a lesser value stream,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Number of products on hold,</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Number of marketplace actions taken based on customer complaints or recalls, </a:t>
                      </a:r>
                      <a:endParaRPr lang="en-US" sz="1600" dirty="0">
                        <a:effectLst/>
                        <a:latin typeface="Calibri" panose="020F0502020204030204" pitchFamily="34" charset="0"/>
                        <a:ea typeface="DengXian"/>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Ability to attract new customers and enter new markets that could be good measures of impact of capacity building efforts. </a:t>
                      </a:r>
                      <a:endParaRPr lang="en-US" sz="16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3441626578"/>
                  </a:ext>
                </a:extLst>
              </a:tr>
            </a:tbl>
          </a:graphicData>
        </a:graphic>
      </p:graphicFrame>
    </p:spTree>
    <p:extLst>
      <p:ext uri="{BB962C8B-B14F-4D97-AF65-F5344CB8AC3E}">
        <p14:creationId xmlns:p14="http://schemas.microsoft.com/office/powerpoint/2010/main" val="255295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62" y="457200"/>
            <a:ext cx="8229600" cy="1143000"/>
          </a:xfrm>
        </p:spPr>
        <p:txBody>
          <a:bodyPr>
            <a:normAutofit/>
          </a:bodyPr>
          <a:lstStyle/>
          <a:p>
            <a:r>
              <a:rPr lang="en-US" sz="3000" b="1" dirty="0"/>
              <a:t>Data Sharing Challenges</a:t>
            </a:r>
          </a:p>
        </p:txBody>
      </p:sp>
      <p:sp>
        <p:nvSpPr>
          <p:cNvPr id="3" name="Content Placeholder 2"/>
          <p:cNvSpPr>
            <a:spLocks noGrp="1"/>
          </p:cNvSpPr>
          <p:nvPr>
            <p:ph idx="1"/>
          </p:nvPr>
        </p:nvSpPr>
        <p:spPr>
          <a:xfrm>
            <a:off x="76200" y="1600200"/>
            <a:ext cx="8915400" cy="4525963"/>
          </a:xfrm>
        </p:spPr>
        <p:txBody>
          <a:bodyPr>
            <a:noAutofit/>
          </a:bodyPr>
          <a:lstStyle/>
          <a:p>
            <a:r>
              <a:rPr lang="en-US" sz="2400" dirty="0" smtClean="0"/>
              <a:t>Data </a:t>
            </a:r>
            <a:r>
              <a:rPr lang="en-US" sz="2400" dirty="0"/>
              <a:t>belongs to different organizations or groups. </a:t>
            </a:r>
          </a:p>
          <a:p>
            <a:pPr lvl="1"/>
            <a:r>
              <a:rPr lang="en-US" sz="1800" dirty="0"/>
              <a:t>Need to be justifications to share data</a:t>
            </a:r>
          </a:p>
          <a:p>
            <a:pPr lvl="1"/>
            <a:endParaRPr lang="en-US" sz="1800" dirty="0"/>
          </a:p>
          <a:p>
            <a:r>
              <a:rPr lang="en-US" sz="2400" dirty="0"/>
              <a:t>Secondary data is collected for specific purposes and not directly for measuring the impact of food safety capacity building. </a:t>
            </a:r>
          </a:p>
          <a:p>
            <a:pPr lvl="1"/>
            <a:r>
              <a:rPr lang="en-US" sz="1800" dirty="0"/>
              <a:t>Often not in a form that facilitate attributing changes to a specific food safety capacity building effort </a:t>
            </a:r>
          </a:p>
          <a:p>
            <a:pPr lvl="1"/>
            <a:endParaRPr lang="en-US" sz="1800" dirty="0"/>
          </a:p>
          <a:p>
            <a:r>
              <a:rPr lang="en-US" sz="2400" dirty="0"/>
              <a:t>Private sector data likely already being collected, however: </a:t>
            </a:r>
          </a:p>
          <a:p>
            <a:pPr lvl="1"/>
            <a:r>
              <a:rPr lang="en-US" sz="1800" dirty="0"/>
              <a:t>Belongs to individual companies and often considered proprietary, sensitive business information. </a:t>
            </a:r>
          </a:p>
          <a:p>
            <a:pPr lvl="1"/>
            <a:r>
              <a:rPr lang="en-US" sz="1800" dirty="0"/>
              <a:t>To share data need justification and motivations for these companies</a:t>
            </a:r>
          </a:p>
          <a:p>
            <a:endParaRPr lang="en-US" sz="2400" dirty="0"/>
          </a:p>
        </p:txBody>
      </p:sp>
    </p:spTree>
    <p:extLst>
      <p:ext uri="{BB962C8B-B14F-4D97-AF65-F5344CB8AC3E}">
        <p14:creationId xmlns:p14="http://schemas.microsoft.com/office/powerpoint/2010/main" val="244461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FDA Commissioned Report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4954" y="990600"/>
            <a:ext cx="3534091" cy="5415881"/>
          </a:xfrm>
        </p:spPr>
      </p:pic>
      <p:sp>
        <p:nvSpPr>
          <p:cNvPr id="5" name="TextBox 4"/>
          <p:cNvSpPr txBox="1"/>
          <p:nvPr/>
        </p:nvSpPr>
        <p:spPr>
          <a:xfrm>
            <a:off x="1828800" y="4114800"/>
            <a:ext cx="1066800" cy="8382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53200" y="2971800"/>
            <a:ext cx="2251707" cy="369332"/>
          </a:xfrm>
          <a:prstGeom prst="rect">
            <a:avLst/>
          </a:prstGeom>
          <a:noFill/>
        </p:spPr>
        <p:txBody>
          <a:bodyPr wrap="none" rtlCol="0">
            <a:spAutoFit/>
          </a:bodyPr>
          <a:lstStyle/>
          <a:p>
            <a:r>
              <a:rPr lang="en-US" dirty="0"/>
              <a:t>Released Jan 15, 2020</a:t>
            </a:r>
          </a:p>
        </p:txBody>
      </p:sp>
    </p:spTree>
    <p:extLst>
      <p:ext uri="{BB962C8B-B14F-4D97-AF65-F5344CB8AC3E}">
        <p14:creationId xmlns:p14="http://schemas.microsoft.com/office/powerpoint/2010/main" val="76446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3" y="76200"/>
            <a:ext cx="8991600" cy="6687504"/>
          </a:xfrm>
        </p:spPr>
      </p:pic>
      <p:sp>
        <p:nvSpPr>
          <p:cNvPr id="5" name="Oval 4"/>
          <p:cNvSpPr/>
          <p:nvPr/>
        </p:nvSpPr>
        <p:spPr>
          <a:xfrm>
            <a:off x="2590800" y="4419600"/>
            <a:ext cx="6477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38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35758"/>
            <a:ext cx="8750968" cy="857250"/>
          </a:xfrm>
        </p:spPr>
        <p:txBody>
          <a:bodyPr>
            <a:noAutofit/>
          </a:bodyPr>
          <a:lstStyle/>
          <a:p>
            <a:pPr algn="l"/>
            <a:r>
              <a:rPr lang="en-US" sz="2000" dirty="0"/>
              <a:t>PPP formed in 2013 with the goal of enhancing public health and the sharing of open data by complementing the existing USDA Food Composition Databases with nutrient composition of branded foods and private label data; </a:t>
            </a:r>
            <a:br>
              <a:rPr lang="en-US" sz="2000" dirty="0"/>
            </a:br>
            <a:endParaRPr lang="en-US" sz="360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US" noProof="0" smtClean="0"/>
              <a:pPr fontAlgn="base">
                <a:spcAft>
                  <a:spcPct val="0"/>
                </a:spcAft>
                <a:defRPr/>
              </a:pPr>
              <a:t>15</a:t>
            </a:fld>
            <a:endParaRPr lang="en-US" noProof="0"/>
          </a:p>
        </p:txBody>
      </p:sp>
      <p:sp>
        <p:nvSpPr>
          <p:cNvPr id="6" name="Title 1"/>
          <p:cNvSpPr txBox="1">
            <a:spLocks/>
          </p:cNvSpPr>
          <p:nvPr/>
        </p:nvSpPr>
        <p:spPr>
          <a:xfrm>
            <a:off x="492125" y="26733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Data Sharing Example: The Global </a:t>
            </a:r>
            <a:br>
              <a:rPr lang="en-US" sz="3000" b="1" dirty="0"/>
            </a:br>
            <a:r>
              <a:rPr lang="en-US" sz="3000" b="1" dirty="0"/>
              <a:t>Branded Food Products Database</a:t>
            </a:r>
          </a:p>
        </p:txBody>
      </p:sp>
      <p:sp>
        <p:nvSpPr>
          <p:cNvPr id="4" name="TextBox 3"/>
          <p:cNvSpPr txBox="1"/>
          <p:nvPr/>
        </p:nvSpPr>
        <p:spPr>
          <a:xfrm>
            <a:off x="990600" y="6381672"/>
            <a:ext cx="6855531" cy="307777"/>
          </a:xfrm>
          <a:prstGeom prst="rect">
            <a:avLst/>
          </a:prstGeom>
          <a:noFill/>
        </p:spPr>
        <p:txBody>
          <a:bodyPr wrap="none" rtlCol="0">
            <a:spAutoFit/>
          </a:bodyPr>
          <a:lstStyle/>
          <a:p>
            <a:r>
              <a:rPr lang="en-US" sz="1400" dirty="0"/>
              <a:t>Today #1 most used application interface offered by the U.S. </a:t>
            </a:r>
            <a:r>
              <a:rPr lang="en-US" sz="1400" dirty="0" err="1"/>
              <a:t>Gov</a:t>
            </a:r>
            <a:r>
              <a:rPr lang="en-US" sz="1400" dirty="0"/>
              <a:t> with over 1.2 million users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307" y="2286000"/>
            <a:ext cx="6915209" cy="3810000"/>
          </a:xfrm>
          <a:prstGeom prst="rect">
            <a:avLst/>
          </a:prstGeom>
        </p:spPr>
      </p:pic>
    </p:spTree>
    <p:extLst>
      <p:ext uri="{BB962C8B-B14F-4D97-AF65-F5344CB8AC3E}">
        <p14:creationId xmlns:p14="http://schemas.microsoft.com/office/powerpoint/2010/main" val="298754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000" b="1" dirty="0"/>
              <a:t>What facilitated the success </a:t>
            </a:r>
            <a:r>
              <a:rPr lang="en-US" sz="3200" b="1" dirty="0"/>
              <a:t/>
            </a:r>
            <a:br>
              <a:rPr lang="en-US" sz="3200" b="1" dirty="0"/>
            </a:br>
            <a:r>
              <a:rPr lang="en-US" sz="2400" b="1" dirty="0"/>
              <a:t>of the Global Branded Food Products Database PPP </a:t>
            </a:r>
            <a:r>
              <a:rPr lang="en-US" sz="3200" b="1" dirty="0"/>
              <a:t>?</a:t>
            </a:r>
          </a:p>
        </p:txBody>
      </p:sp>
      <p:sp>
        <p:nvSpPr>
          <p:cNvPr id="3" name="Content Placeholder 2"/>
          <p:cNvSpPr>
            <a:spLocks noGrp="1"/>
          </p:cNvSpPr>
          <p:nvPr>
            <p:ph idx="1"/>
          </p:nvPr>
        </p:nvSpPr>
        <p:spPr>
          <a:xfrm>
            <a:off x="457200" y="2133600"/>
            <a:ext cx="8534400" cy="4525963"/>
          </a:xfrm>
        </p:spPr>
        <p:txBody>
          <a:bodyPr>
            <a:normAutofit fontScale="70000" lnSpcReduction="20000"/>
          </a:bodyPr>
          <a:lstStyle/>
          <a:p>
            <a:pPr lvl="0"/>
            <a:r>
              <a:rPr lang="en-US" dirty="0"/>
              <a:t>A transparent, actionable framework to create the PPP; </a:t>
            </a:r>
          </a:p>
          <a:p>
            <a:pPr lvl="0"/>
            <a:endParaRPr lang="en-US" dirty="0"/>
          </a:p>
          <a:p>
            <a:pPr lvl="0"/>
            <a:r>
              <a:rPr lang="en-US" dirty="0"/>
              <a:t>A clearly defined and achievable goal to benefit the public;</a:t>
            </a:r>
          </a:p>
          <a:p>
            <a:pPr lvl="0"/>
            <a:endParaRPr lang="en-US" dirty="0"/>
          </a:p>
          <a:p>
            <a:pPr lvl="0"/>
            <a:r>
              <a:rPr lang="en-US" dirty="0"/>
              <a:t>A clear statement of work, rules, and partner roles, responsibilities, and accountability to build trust, transparency, and mutual respect; </a:t>
            </a:r>
          </a:p>
          <a:p>
            <a:pPr lvl="0"/>
            <a:endParaRPr lang="en-US" dirty="0"/>
          </a:p>
          <a:p>
            <a:pPr lvl="0"/>
            <a:r>
              <a:rPr lang="en-US" dirty="0"/>
              <a:t>Acknowledging upfront if there were “deal breakers” for the PPP; and </a:t>
            </a:r>
          </a:p>
          <a:p>
            <a:pPr lvl="0"/>
            <a:endParaRPr lang="en-US" dirty="0"/>
          </a:p>
          <a:p>
            <a:pPr lvl="0"/>
            <a:r>
              <a:rPr lang="en-US" dirty="0"/>
              <a:t>Clearly defined objectives that met public and private needs as a baseline to monitor progress and measure success.</a:t>
            </a:r>
          </a:p>
          <a:p>
            <a:endParaRPr lang="en-US" dirty="0"/>
          </a:p>
        </p:txBody>
      </p:sp>
    </p:spTree>
    <p:extLst>
      <p:ext uri="{BB962C8B-B14F-4D97-AF65-F5344CB8AC3E}">
        <p14:creationId xmlns:p14="http://schemas.microsoft.com/office/powerpoint/2010/main" val="189114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rrow: Right 61">
            <a:extLst>
              <a:ext uri="{FF2B5EF4-FFF2-40B4-BE49-F238E27FC236}">
                <a16:creationId xmlns:a16="http://schemas.microsoft.com/office/drawing/2014/main" id="{E3A87243-C878-44DA-9A58-F07FCC08E81C}"/>
              </a:ext>
            </a:extLst>
          </p:cNvPr>
          <p:cNvSpPr/>
          <p:nvPr/>
        </p:nvSpPr>
        <p:spPr>
          <a:xfrm>
            <a:off x="2702858" y="2736247"/>
            <a:ext cx="3539459" cy="201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7A64554-0A68-4F0E-9F1A-9916BF37C2E5}"/>
              </a:ext>
            </a:extLst>
          </p:cNvPr>
          <p:cNvSpPr>
            <a:spLocks noGrp="1"/>
          </p:cNvSpPr>
          <p:nvPr>
            <p:ph type="title"/>
          </p:nvPr>
        </p:nvSpPr>
        <p:spPr>
          <a:xfrm>
            <a:off x="529236" y="1093777"/>
            <a:ext cx="7886700" cy="530785"/>
          </a:xfrm>
        </p:spPr>
        <p:txBody>
          <a:bodyPr>
            <a:noAutofit/>
          </a:bodyPr>
          <a:lstStyle/>
          <a:p>
            <a:r>
              <a:rPr lang="en-US" sz="3000" b="1" dirty="0"/>
              <a:t>It takes structure and design to get from A to B.</a:t>
            </a:r>
          </a:p>
        </p:txBody>
      </p:sp>
      <p:sp>
        <p:nvSpPr>
          <p:cNvPr id="4" name="Slide Number Placeholder 3">
            <a:extLst>
              <a:ext uri="{FF2B5EF4-FFF2-40B4-BE49-F238E27FC236}">
                <a16:creationId xmlns:a16="http://schemas.microsoft.com/office/drawing/2014/main" id="{8C5F1CBA-80E1-4617-8975-87CA16DAC2B6}"/>
              </a:ext>
            </a:extLst>
          </p:cNvPr>
          <p:cNvSpPr>
            <a:spLocks noGrp="1"/>
          </p:cNvSpPr>
          <p:nvPr>
            <p:ph type="sldNum" sz="quarter" idx="12"/>
          </p:nvPr>
        </p:nvSpPr>
        <p:spPr/>
        <p:txBody>
          <a:bodyPr/>
          <a:lstStyle/>
          <a:p>
            <a:fld id="{D3E9AB35-2B19-48CA-95B9-DF1AEAEEA8E5}" type="slidenum">
              <a:rPr lang="en-US" smtClean="0"/>
              <a:t>17</a:t>
            </a:fld>
            <a:endParaRPr lang="en-US" dirty="0"/>
          </a:p>
        </p:txBody>
      </p:sp>
      <p:sp>
        <p:nvSpPr>
          <p:cNvPr id="30" name="TextBox 29">
            <a:extLst>
              <a:ext uri="{FF2B5EF4-FFF2-40B4-BE49-F238E27FC236}">
                <a16:creationId xmlns:a16="http://schemas.microsoft.com/office/drawing/2014/main" id="{65CD8209-5694-447F-83CA-8242B31003C5}"/>
              </a:ext>
            </a:extLst>
          </p:cNvPr>
          <p:cNvSpPr txBox="1"/>
          <p:nvPr/>
        </p:nvSpPr>
        <p:spPr>
          <a:xfrm>
            <a:off x="419100" y="5391633"/>
            <a:ext cx="8305800" cy="892552"/>
          </a:xfrm>
          <a:prstGeom prst="rect">
            <a:avLst/>
          </a:prstGeom>
          <a:noFill/>
        </p:spPr>
        <p:txBody>
          <a:bodyPr wrap="square" rtlCol="0">
            <a:spAutoFit/>
          </a:bodyPr>
          <a:lstStyle/>
          <a:p>
            <a:pPr algn="ctr"/>
            <a:r>
              <a:rPr lang="en-US" sz="2600" dirty="0"/>
              <a:t>Key words:  Fit-for-purpose, sustainable, efficient, impactful. </a:t>
            </a:r>
          </a:p>
          <a:p>
            <a:pPr algn="ctr"/>
            <a:r>
              <a:rPr lang="en-US" sz="2600" dirty="0"/>
              <a:t>There’s no one answer – it’s all contextual.</a:t>
            </a:r>
            <a:r>
              <a:rPr lang="en-US" sz="2400" dirty="0"/>
              <a:t>    </a:t>
            </a:r>
          </a:p>
        </p:txBody>
      </p:sp>
      <p:sp>
        <p:nvSpPr>
          <p:cNvPr id="58" name="Oval 57">
            <a:extLst>
              <a:ext uri="{FF2B5EF4-FFF2-40B4-BE49-F238E27FC236}">
                <a16:creationId xmlns:a16="http://schemas.microsoft.com/office/drawing/2014/main" id="{59E1C820-6F98-4725-A1CE-FB2AD7505CF6}"/>
              </a:ext>
            </a:extLst>
          </p:cNvPr>
          <p:cNvSpPr/>
          <p:nvPr/>
        </p:nvSpPr>
        <p:spPr>
          <a:xfrm>
            <a:off x="1438835" y="250284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a:t>
            </a:r>
          </a:p>
        </p:txBody>
      </p:sp>
      <p:sp>
        <p:nvSpPr>
          <p:cNvPr id="59" name="TextBox 58">
            <a:extLst>
              <a:ext uri="{FF2B5EF4-FFF2-40B4-BE49-F238E27FC236}">
                <a16:creationId xmlns:a16="http://schemas.microsoft.com/office/drawing/2014/main" id="{73997463-6A0E-4D93-A665-042958D3B140}"/>
              </a:ext>
            </a:extLst>
          </p:cNvPr>
          <p:cNvSpPr txBox="1"/>
          <p:nvPr/>
        </p:nvSpPr>
        <p:spPr>
          <a:xfrm>
            <a:off x="1170998" y="3329740"/>
            <a:ext cx="1221473" cy="507831"/>
          </a:xfrm>
          <a:prstGeom prst="rect">
            <a:avLst/>
          </a:prstGeom>
          <a:noFill/>
        </p:spPr>
        <p:txBody>
          <a:bodyPr wrap="square" rtlCol="0">
            <a:spAutoFit/>
          </a:bodyPr>
          <a:lstStyle/>
          <a:p>
            <a:pPr algn="ctr"/>
            <a:r>
              <a:rPr lang="en-US" sz="1350" dirty="0"/>
              <a:t>CHALLENGE</a:t>
            </a:r>
          </a:p>
          <a:p>
            <a:pPr algn="ctr"/>
            <a:r>
              <a:rPr lang="en-US" sz="1350" dirty="0"/>
              <a:t>VISION</a:t>
            </a:r>
          </a:p>
        </p:txBody>
      </p:sp>
      <p:sp>
        <p:nvSpPr>
          <p:cNvPr id="60" name="Oval 59">
            <a:extLst>
              <a:ext uri="{FF2B5EF4-FFF2-40B4-BE49-F238E27FC236}">
                <a16:creationId xmlns:a16="http://schemas.microsoft.com/office/drawing/2014/main" id="{CFE1B49A-5BED-4230-BB95-8CE1C5F518CB}"/>
              </a:ext>
            </a:extLst>
          </p:cNvPr>
          <p:cNvSpPr/>
          <p:nvPr/>
        </p:nvSpPr>
        <p:spPr>
          <a:xfrm>
            <a:off x="6676466" y="250284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t>
            </a:r>
          </a:p>
        </p:txBody>
      </p:sp>
      <p:sp>
        <p:nvSpPr>
          <p:cNvPr id="61" name="TextBox 60">
            <a:extLst>
              <a:ext uri="{FF2B5EF4-FFF2-40B4-BE49-F238E27FC236}">
                <a16:creationId xmlns:a16="http://schemas.microsoft.com/office/drawing/2014/main" id="{4685E14B-AE7B-478D-A428-D638CB5A53E5}"/>
              </a:ext>
            </a:extLst>
          </p:cNvPr>
          <p:cNvSpPr txBox="1"/>
          <p:nvPr/>
        </p:nvSpPr>
        <p:spPr>
          <a:xfrm>
            <a:off x="6408629" y="3329740"/>
            <a:ext cx="1221473" cy="507831"/>
          </a:xfrm>
          <a:prstGeom prst="rect">
            <a:avLst/>
          </a:prstGeom>
          <a:noFill/>
        </p:spPr>
        <p:txBody>
          <a:bodyPr wrap="square" rtlCol="0">
            <a:spAutoFit/>
          </a:bodyPr>
          <a:lstStyle/>
          <a:p>
            <a:pPr algn="ctr"/>
            <a:r>
              <a:rPr lang="en-US" sz="1350" dirty="0"/>
              <a:t>RESULTS</a:t>
            </a:r>
          </a:p>
          <a:p>
            <a:pPr algn="ctr"/>
            <a:r>
              <a:rPr lang="en-US" sz="1350" dirty="0"/>
              <a:t>IMPACT</a:t>
            </a:r>
          </a:p>
        </p:txBody>
      </p:sp>
      <p:sp>
        <p:nvSpPr>
          <p:cNvPr id="63" name="TextBox 62">
            <a:extLst>
              <a:ext uri="{FF2B5EF4-FFF2-40B4-BE49-F238E27FC236}">
                <a16:creationId xmlns:a16="http://schemas.microsoft.com/office/drawing/2014/main" id="{B35A1624-59A2-4088-93E1-98B7ADA851BE}"/>
              </a:ext>
            </a:extLst>
          </p:cNvPr>
          <p:cNvSpPr txBox="1"/>
          <p:nvPr/>
        </p:nvSpPr>
        <p:spPr>
          <a:xfrm>
            <a:off x="1031583" y="3989631"/>
            <a:ext cx="1821116" cy="1131079"/>
          </a:xfrm>
          <a:prstGeom prst="rect">
            <a:avLst/>
          </a:prstGeom>
          <a:noFill/>
        </p:spPr>
        <p:txBody>
          <a:bodyPr wrap="square" rtlCol="0">
            <a:spAutoFit/>
          </a:bodyPr>
          <a:lstStyle/>
          <a:p>
            <a:r>
              <a:rPr lang="en-US" sz="1350" dirty="0">
                <a:solidFill>
                  <a:srgbClr val="FF0000"/>
                </a:solidFill>
              </a:rPr>
              <a:t>Lots of options </a:t>
            </a:r>
            <a:r>
              <a:rPr lang="en-US" sz="1350" dirty="0"/>
              <a:t>– topic, participants, level of formality, duration, politics, resources, etc.</a:t>
            </a:r>
          </a:p>
          <a:p>
            <a:endParaRPr lang="en-US" sz="1350" dirty="0"/>
          </a:p>
        </p:txBody>
      </p:sp>
      <p:sp>
        <p:nvSpPr>
          <p:cNvPr id="64" name="TextBox 63">
            <a:extLst>
              <a:ext uri="{FF2B5EF4-FFF2-40B4-BE49-F238E27FC236}">
                <a16:creationId xmlns:a16="http://schemas.microsoft.com/office/drawing/2014/main" id="{4189E696-062D-4CE3-8A61-4A5AA5E06431}"/>
              </a:ext>
            </a:extLst>
          </p:cNvPr>
          <p:cNvSpPr txBox="1"/>
          <p:nvPr/>
        </p:nvSpPr>
        <p:spPr>
          <a:xfrm>
            <a:off x="3616777" y="3951889"/>
            <a:ext cx="1711619" cy="1131079"/>
          </a:xfrm>
          <a:prstGeom prst="rect">
            <a:avLst/>
          </a:prstGeom>
          <a:noFill/>
        </p:spPr>
        <p:txBody>
          <a:bodyPr wrap="square" rtlCol="0">
            <a:spAutoFit/>
          </a:bodyPr>
          <a:lstStyle/>
          <a:p>
            <a:r>
              <a:rPr lang="en-US" sz="1350" dirty="0">
                <a:solidFill>
                  <a:srgbClr val="FF0000"/>
                </a:solidFill>
              </a:rPr>
              <a:t>Lots of business decisions </a:t>
            </a:r>
            <a:r>
              <a:rPr lang="en-US" sz="1350" dirty="0"/>
              <a:t>– informed views, clear vision, agreed terms, etc.</a:t>
            </a:r>
          </a:p>
          <a:p>
            <a:endParaRPr lang="en-US" sz="1350" dirty="0"/>
          </a:p>
        </p:txBody>
      </p:sp>
      <p:sp>
        <p:nvSpPr>
          <p:cNvPr id="65" name="TextBox 64">
            <a:extLst>
              <a:ext uri="{FF2B5EF4-FFF2-40B4-BE49-F238E27FC236}">
                <a16:creationId xmlns:a16="http://schemas.microsoft.com/office/drawing/2014/main" id="{2730E33B-59DB-4B49-A934-4D3959A83F88}"/>
              </a:ext>
            </a:extLst>
          </p:cNvPr>
          <p:cNvSpPr txBox="1"/>
          <p:nvPr/>
        </p:nvSpPr>
        <p:spPr>
          <a:xfrm>
            <a:off x="6408629" y="3920244"/>
            <a:ext cx="1613647" cy="1338828"/>
          </a:xfrm>
          <a:prstGeom prst="rect">
            <a:avLst/>
          </a:prstGeom>
          <a:noFill/>
        </p:spPr>
        <p:txBody>
          <a:bodyPr wrap="square" rtlCol="0">
            <a:spAutoFit/>
          </a:bodyPr>
          <a:lstStyle/>
          <a:p>
            <a:r>
              <a:rPr lang="en-US" sz="1350" dirty="0">
                <a:solidFill>
                  <a:srgbClr val="FF0000"/>
                </a:solidFill>
              </a:rPr>
              <a:t>Lots of room </a:t>
            </a:r>
            <a:r>
              <a:rPr lang="en-US" sz="1350" dirty="0"/>
              <a:t>for good choices or poor choices and missed opportunities</a:t>
            </a:r>
          </a:p>
          <a:p>
            <a:endParaRPr lang="en-US" sz="1350" dirty="0"/>
          </a:p>
        </p:txBody>
      </p:sp>
      <p:sp>
        <p:nvSpPr>
          <p:cNvPr id="66" name="Rectangle 65">
            <a:extLst>
              <a:ext uri="{FF2B5EF4-FFF2-40B4-BE49-F238E27FC236}">
                <a16:creationId xmlns:a16="http://schemas.microsoft.com/office/drawing/2014/main" id="{34630E5C-8931-4AA8-86A7-C1C783EA8DFA}"/>
              </a:ext>
            </a:extLst>
          </p:cNvPr>
          <p:cNvSpPr/>
          <p:nvPr/>
        </p:nvSpPr>
        <p:spPr>
          <a:xfrm>
            <a:off x="3616777" y="1899406"/>
            <a:ext cx="1659752" cy="1737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partnering</a:t>
            </a:r>
          </a:p>
          <a:p>
            <a:pPr algn="ctr"/>
            <a:r>
              <a:rPr lang="en-US" sz="1350" dirty="0"/>
              <a:t>with</a:t>
            </a:r>
          </a:p>
          <a:p>
            <a:pPr algn="ctr"/>
            <a:r>
              <a:rPr lang="en-US" sz="1350" dirty="0"/>
              <a:t>structure</a:t>
            </a:r>
          </a:p>
          <a:p>
            <a:pPr algn="ctr"/>
            <a:r>
              <a:rPr lang="en-US" sz="1350" dirty="0"/>
              <a:t>and</a:t>
            </a:r>
          </a:p>
          <a:p>
            <a:pPr algn="ctr"/>
            <a:r>
              <a:rPr lang="en-US" sz="1350" dirty="0"/>
              <a:t>design</a:t>
            </a:r>
          </a:p>
        </p:txBody>
      </p:sp>
    </p:spTree>
    <p:extLst>
      <p:ext uri="{BB962C8B-B14F-4D97-AF65-F5344CB8AC3E}">
        <p14:creationId xmlns:p14="http://schemas.microsoft.com/office/powerpoint/2010/main" val="23247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3" grpId="0"/>
      <p:bldP spid="64" grpId="0"/>
      <p:bldP spid="65" grpId="0"/>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676127-8F87-4D27-AB14-F28B19FEC6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972" b="11121"/>
          <a:stretch/>
        </p:blipFill>
        <p:spPr>
          <a:xfrm>
            <a:off x="-6243" y="1617969"/>
            <a:ext cx="9144000" cy="4382781"/>
          </a:xfrm>
          <a:prstGeom prst="rect">
            <a:avLst/>
          </a:prstGeom>
        </p:spPr>
      </p:pic>
      <p:sp>
        <p:nvSpPr>
          <p:cNvPr id="2" name="Title 1">
            <a:extLst>
              <a:ext uri="{FF2B5EF4-FFF2-40B4-BE49-F238E27FC236}">
                <a16:creationId xmlns:a16="http://schemas.microsoft.com/office/drawing/2014/main" id="{26E42185-50FB-4D8E-A3F5-54662B184561}"/>
              </a:ext>
            </a:extLst>
          </p:cNvPr>
          <p:cNvSpPr>
            <a:spLocks noGrp="1"/>
          </p:cNvSpPr>
          <p:nvPr>
            <p:ph type="title"/>
          </p:nvPr>
        </p:nvSpPr>
        <p:spPr>
          <a:xfrm>
            <a:off x="189692" y="759981"/>
            <a:ext cx="8328773" cy="680188"/>
          </a:xfrm>
        </p:spPr>
        <p:txBody>
          <a:bodyPr>
            <a:normAutofit/>
          </a:bodyPr>
          <a:lstStyle/>
          <a:p>
            <a:r>
              <a:rPr lang="en-US" sz="3000" b="1" dirty="0"/>
              <a:t>It’s about looking for synergies in the sweet spot.</a:t>
            </a:r>
          </a:p>
        </p:txBody>
      </p:sp>
      <p:sp>
        <p:nvSpPr>
          <p:cNvPr id="3" name="Content Placeholder 2">
            <a:extLst>
              <a:ext uri="{FF2B5EF4-FFF2-40B4-BE49-F238E27FC236}">
                <a16:creationId xmlns:a16="http://schemas.microsoft.com/office/drawing/2014/main" id="{D1759E01-231A-42E6-8758-561E2BC845EF}"/>
              </a:ext>
            </a:extLst>
          </p:cNvPr>
          <p:cNvSpPr>
            <a:spLocks noGrp="1"/>
          </p:cNvSpPr>
          <p:nvPr>
            <p:ph idx="1"/>
          </p:nvPr>
        </p:nvSpPr>
        <p:spPr>
          <a:xfrm>
            <a:off x="808984" y="1850181"/>
            <a:ext cx="7676351" cy="590210"/>
          </a:xfrm>
        </p:spPr>
        <p:txBody>
          <a:bodyPr>
            <a:normAutofit fontScale="62500" lnSpcReduction="20000"/>
          </a:bodyPr>
          <a:lstStyle/>
          <a:p>
            <a:pPr marL="0" indent="0">
              <a:buNone/>
            </a:pPr>
            <a:r>
              <a:rPr lang="en-US" b="1" dirty="0"/>
              <a:t>symbiosis and synergies = from the Greek, living / working together</a:t>
            </a:r>
          </a:p>
          <a:p>
            <a:pPr marL="0" indent="0">
              <a:buNone/>
            </a:pPr>
            <a:endParaRPr lang="en-US" dirty="0"/>
          </a:p>
        </p:txBody>
      </p:sp>
      <p:sp>
        <p:nvSpPr>
          <p:cNvPr id="6" name="Slide Number Placeholder 5">
            <a:extLst>
              <a:ext uri="{FF2B5EF4-FFF2-40B4-BE49-F238E27FC236}">
                <a16:creationId xmlns:a16="http://schemas.microsoft.com/office/drawing/2014/main" id="{14C11294-713D-4C74-985A-0B7B7B62CA04}"/>
              </a:ext>
            </a:extLst>
          </p:cNvPr>
          <p:cNvSpPr>
            <a:spLocks noGrp="1"/>
          </p:cNvSpPr>
          <p:nvPr>
            <p:ph type="sldNum" sz="quarter" idx="12"/>
          </p:nvPr>
        </p:nvSpPr>
        <p:spPr/>
        <p:txBody>
          <a:bodyPr/>
          <a:lstStyle/>
          <a:p>
            <a:fld id="{D3E9AB35-2B19-48CA-95B9-DF1AEAEEA8E5}" type="slidenum">
              <a:rPr lang="en-US" smtClean="0"/>
              <a:t>18</a:t>
            </a:fld>
            <a:endParaRPr lang="en-US"/>
          </a:p>
        </p:txBody>
      </p:sp>
      <p:sp>
        <p:nvSpPr>
          <p:cNvPr id="4" name="TextBox 3">
            <a:extLst>
              <a:ext uri="{FF2B5EF4-FFF2-40B4-BE49-F238E27FC236}">
                <a16:creationId xmlns:a16="http://schemas.microsoft.com/office/drawing/2014/main" id="{D259E09C-519F-4A9F-9955-3FB0E96A1034}"/>
              </a:ext>
            </a:extLst>
          </p:cNvPr>
          <p:cNvSpPr txBox="1"/>
          <p:nvPr/>
        </p:nvSpPr>
        <p:spPr>
          <a:xfrm>
            <a:off x="2819400" y="4724400"/>
            <a:ext cx="5266685" cy="830997"/>
          </a:xfrm>
          <a:prstGeom prst="rect">
            <a:avLst/>
          </a:prstGeom>
          <a:noFill/>
        </p:spPr>
        <p:txBody>
          <a:bodyPr wrap="square" rtlCol="0">
            <a:spAutoFit/>
          </a:bodyPr>
          <a:lstStyle/>
          <a:p>
            <a:r>
              <a:rPr lang="en-US" sz="2400" dirty="0">
                <a:solidFill>
                  <a:schemeClr val="bg1"/>
                </a:solidFill>
              </a:rPr>
              <a:t>aligned and balanced mutualism, </a:t>
            </a:r>
          </a:p>
          <a:p>
            <a:r>
              <a:rPr lang="en-US" sz="2400" dirty="0">
                <a:solidFill>
                  <a:schemeClr val="bg1"/>
                </a:solidFill>
              </a:rPr>
              <a:t>mutually beneficial, mutually reinforcing</a:t>
            </a:r>
          </a:p>
        </p:txBody>
      </p:sp>
    </p:spTree>
    <p:extLst>
      <p:ext uri="{BB962C8B-B14F-4D97-AF65-F5344CB8AC3E}">
        <p14:creationId xmlns:p14="http://schemas.microsoft.com/office/powerpoint/2010/main" val="30935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10248D-B508-4872-ACDA-CAF0441FB541}"/>
              </a:ext>
            </a:extLst>
          </p:cNvPr>
          <p:cNvGraphicFramePr/>
          <p:nvPr>
            <p:extLst>
              <p:ext uri="{D42A27DB-BD31-4B8C-83A1-F6EECF244321}">
                <p14:modId xmlns:p14="http://schemas.microsoft.com/office/powerpoint/2010/main" val="1835629904"/>
              </p:ext>
            </p:extLst>
          </p:nvPr>
        </p:nvGraphicFramePr>
        <p:xfrm>
          <a:off x="94771" y="1912983"/>
          <a:ext cx="3051842" cy="3203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B923ADA-A953-40B3-A517-68803559007A}"/>
              </a:ext>
            </a:extLst>
          </p:cNvPr>
          <p:cNvSpPr>
            <a:spLocks noGrp="1"/>
          </p:cNvSpPr>
          <p:nvPr>
            <p:ph type="title"/>
          </p:nvPr>
        </p:nvSpPr>
        <p:spPr>
          <a:xfrm>
            <a:off x="228600" y="844309"/>
            <a:ext cx="8229600" cy="533400"/>
          </a:xfrm>
        </p:spPr>
        <p:txBody>
          <a:bodyPr>
            <a:normAutofit fontScale="90000"/>
          </a:bodyPr>
          <a:lstStyle/>
          <a:p>
            <a:r>
              <a:rPr lang="en-US" b="1" dirty="0"/>
              <a:t>Motivations      Incentives      Benefits</a:t>
            </a:r>
            <a:endParaRPr lang="en-US" dirty="0"/>
          </a:p>
        </p:txBody>
      </p:sp>
      <p:graphicFrame>
        <p:nvGraphicFramePr>
          <p:cNvPr id="5" name="Content Placeholder 4">
            <a:extLst>
              <a:ext uri="{FF2B5EF4-FFF2-40B4-BE49-F238E27FC236}">
                <a16:creationId xmlns:a16="http://schemas.microsoft.com/office/drawing/2014/main" id="{9BC74803-62C1-4BFB-AB8C-71CDF4DDBADD}"/>
              </a:ext>
            </a:extLst>
          </p:cNvPr>
          <p:cNvGraphicFramePr>
            <a:graphicFrameLocks noGrp="1"/>
          </p:cNvGraphicFramePr>
          <p:nvPr>
            <p:ph idx="1"/>
          </p:nvPr>
        </p:nvGraphicFramePr>
        <p:xfrm>
          <a:off x="2078532" y="2143347"/>
          <a:ext cx="5129093" cy="29729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Slide Number Placeholder 9">
            <a:extLst>
              <a:ext uri="{FF2B5EF4-FFF2-40B4-BE49-F238E27FC236}">
                <a16:creationId xmlns:a16="http://schemas.microsoft.com/office/drawing/2014/main" id="{346EE3A0-F8BE-4313-92A1-20DC001044E6}"/>
              </a:ext>
            </a:extLst>
          </p:cNvPr>
          <p:cNvSpPr>
            <a:spLocks noGrp="1"/>
          </p:cNvSpPr>
          <p:nvPr>
            <p:ph type="sldNum" sz="quarter" idx="12"/>
          </p:nvPr>
        </p:nvSpPr>
        <p:spPr/>
        <p:txBody>
          <a:bodyPr/>
          <a:lstStyle/>
          <a:p>
            <a:fld id="{D3E9AB35-2B19-48CA-95B9-DF1AEAEEA8E5}" type="slidenum">
              <a:rPr lang="en-US" smtClean="0"/>
              <a:t>19</a:t>
            </a:fld>
            <a:endParaRPr lang="en-US"/>
          </a:p>
        </p:txBody>
      </p:sp>
      <p:graphicFrame>
        <p:nvGraphicFramePr>
          <p:cNvPr id="6" name="Diagram 5">
            <a:extLst>
              <a:ext uri="{FF2B5EF4-FFF2-40B4-BE49-F238E27FC236}">
                <a16:creationId xmlns:a16="http://schemas.microsoft.com/office/drawing/2014/main" id="{85642F07-0582-4193-BC2B-1BD144BDA01F}"/>
              </a:ext>
            </a:extLst>
          </p:cNvPr>
          <p:cNvGraphicFramePr/>
          <p:nvPr/>
        </p:nvGraphicFramePr>
        <p:xfrm>
          <a:off x="5437093" y="1741684"/>
          <a:ext cx="4417679" cy="35087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a:extLst>
              <a:ext uri="{FF2B5EF4-FFF2-40B4-BE49-F238E27FC236}">
                <a16:creationId xmlns:a16="http://schemas.microsoft.com/office/drawing/2014/main" id="{5AA4AB3B-66D7-4332-ABAB-4A9340061553}"/>
              </a:ext>
            </a:extLst>
          </p:cNvPr>
          <p:cNvSpPr txBox="1"/>
          <p:nvPr/>
        </p:nvSpPr>
        <p:spPr>
          <a:xfrm>
            <a:off x="3194748" y="5374242"/>
            <a:ext cx="2895600" cy="830997"/>
          </a:xfrm>
          <a:prstGeom prst="rect">
            <a:avLst/>
          </a:prstGeom>
          <a:noFill/>
        </p:spPr>
        <p:txBody>
          <a:bodyPr wrap="square" rtlCol="0">
            <a:spAutoFit/>
          </a:bodyPr>
          <a:lstStyle/>
          <a:p>
            <a:pPr algn="ctr"/>
            <a:r>
              <a:rPr lang="en-US" sz="2400" dirty="0"/>
              <a:t>Find the sweet spot </a:t>
            </a:r>
          </a:p>
          <a:p>
            <a:pPr algn="ctr"/>
            <a:r>
              <a:rPr lang="en-US" sz="2400" dirty="0"/>
              <a:t>as partners. </a:t>
            </a:r>
          </a:p>
        </p:txBody>
      </p:sp>
      <p:sp>
        <p:nvSpPr>
          <p:cNvPr id="8" name="Arrow: Right 7">
            <a:extLst>
              <a:ext uri="{FF2B5EF4-FFF2-40B4-BE49-F238E27FC236}">
                <a16:creationId xmlns:a16="http://schemas.microsoft.com/office/drawing/2014/main" id="{011481D7-4024-4AFE-8C42-310D9EDBCBD6}"/>
              </a:ext>
            </a:extLst>
          </p:cNvPr>
          <p:cNvSpPr/>
          <p:nvPr/>
        </p:nvSpPr>
        <p:spPr>
          <a:xfrm>
            <a:off x="6149149" y="3175351"/>
            <a:ext cx="478331" cy="678596"/>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Content Placeholder 10">
            <a:extLst>
              <a:ext uri="{FF2B5EF4-FFF2-40B4-BE49-F238E27FC236}">
                <a16:creationId xmlns:a16="http://schemas.microsoft.com/office/drawing/2014/main" id="{747E74B2-A08E-4497-ABCB-129C8230E47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85961" y="5130080"/>
            <a:ext cx="3313175" cy="240757"/>
          </a:xfrm>
          <a:prstGeom prst="rect">
            <a:avLst/>
          </a:prstGeom>
        </p:spPr>
      </p:pic>
      <p:sp>
        <p:nvSpPr>
          <p:cNvPr id="11" name="TextBox 10">
            <a:extLst>
              <a:ext uri="{FF2B5EF4-FFF2-40B4-BE49-F238E27FC236}">
                <a16:creationId xmlns:a16="http://schemas.microsoft.com/office/drawing/2014/main" id="{8726C899-59A9-4D55-B4E5-7FE532DED579}"/>
              </a:ext>
            </a:extLst>
          </p:cNvPr>
          <p:cNvSpPr txBox="1"/>
          <p:nvPr/>
        </p:nvSpPr>
        <p:spPr>
          <a:xfrm>
            <a:off x="533400" y="1353374"/>
            <a:ext cx="7772400" cy="369332"/>
          </a:xfrm>
          <a:prstGeom prst="rect">
            <a:avLst/>
          </a:prstGeom>
          <a:noFill/>
        </p:spPr>
        <p:txBody>
          <a:bodyPr wrap="square" rtlCol="0">
            <a:spAutoFit/>
          </a:bodyPr>
          <a:lstStyle/>
          <a:p>
            <a:r>
              <a:rPr lang="en-US" dirty="0"/>
              <a:t>Specific Interests                                  Shared Interests                     Realized Interests</a:t>
            </a:r>
          </a:p>
        </p:txBody>
      </p:sp>
    </p:spTree>
    <p:extLst>
      <p:ext uri="{BB962C8B-B14F-4D97-AF65-F5344CB8AC3E}">
        <p14:creationId xmlns:p14="http://schemas.microsoft.com/office/powerpoint/2010/main" val="168753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Given changing regulatory requirements and the joint need to understand impact of past efforts</a:t>
            </a:r>
          </a:p>
          <a:p>
            <a:pPr lvl="1"/>
            <a:r>
              <a:rPr lang="en-US" dirty="0"/>
              <a:t>T</a:t>
            </a:r>
            <a:r>
              <a:rPr lang="en-US" dirty="0" smtClean="0"/>
              <a:t>his </a:t>
            </a:r>
            <a:r>
              <a:rPr lang="en-US" dirty="0"/>
              <a:t>is the ideal time to have discussions and build a </a:t>
            </a:r>
            <a:r>
              <a:rPr lang="en-US" b="1" dirty="0"/>
              <a:t>platform to </a:t>
            </a:r>
            <a:r>
              <a:rPr lang="en-US" u="sng" dirty="0"/>
              <a:t>share existing data </a:t>
            </a:r>
            <a:r>
              <a:rPr lang="en-US" dirty="0"/>
              <a:t>to measure the impact of food safety capacity building efforts well as a partnership </a:t>
            </a:r>
            <a:r>
              <a:rPr lang="en-US" u="sng" dirty="0"/>
              <a:t>to collect additional agreed upon data not currently being collected</a:t>
            </a:r>
            <a:r>
              <a:rPr lang="en-US" dirty="0"/>
              <a:t>. </a:t>
            </a:r>
            <a:endParaRPr lang="en-US" dirty="0" smtClean="0"/>
          </a:p>
          <a:p>
            <a:endParaRPr lang="en-US" dirty="0" smtClean="0"/>
          </a:p>
          <a:p>
            <a:r>
              <a:rPr lang="en-US" dirty="0" smtClean="0"/>
              <a:t>Paper </a:t>
            </a:r>
          </a:p>
          <a:p>
            <a:pPr lvl="1"/>
            <a:r>
              <a:rPr lang="en-US" dirty="0" smtClean="0"/>
              <a:t>Proposes an approach </a:t>
            </a:r>
            <a:r>
              <a:rPr lang="en-US" dirty="0"/>
              <a:t>to measure the impact of food safety capacity building </a:t>
            </a:r>
            <a:r>
              <a:rPr lang="en-US" dirty="0" smtClean="0"/>
              <a:t>efforts</a:t>
            </a:r>
          </a:p>
          <a:p>
            <a:pPr lvl="1"/>
            <a:r>
              <a:rPr lang="en-US" dirty="0" smtClean="0"/>
              <a:t>Provides a rationale </a:t>
            </a:r>
            <a:r>
              <a:rPr lang="en-US" dirty="0"/>
              <a:t>for forming a PPP to share </a:t>
            </a:r>
            <a:r>
              <a:rPr lang="en-US" dirty="0" smtClean="0"/>
              <a:t>data </a:t>
            </a:r>
          </a:p>
          <a:p>
            <a:pPr lvl="1"/>
            <a:r>
              <a:rPr lang="en-US" dirty="0" smtClean="0"/>
              <a:t>Presents </a:t>
            </a:r>
            <a:r>
              <a:rPr lang="en-US" dirty="0"/>
              <a:t>a skeletal framework for a PPP. </a:t>
            </a:r>
            <a:endParaRPr lang="en-US" dirty="0" smtClean="0"/>
          </a:p>
          <a:p>
            <a:pPr lvl="1"/>
            <a:endParaRPr lang="en-US" dirty="0"/>
          </a:p>
          <a:p>
            <a:r>
              <a:rPr lang="en-US" dirty="0" smtClean="0"/>
              <a:t>Though </a:t>
            </a:r>
            <a:r>
              <a:rPr lang="en-US" dirty="0"/>
              <a:t>the proposed PPP is focused initially on the impact to U.S. consumers, it has global dimensions from the start and is envisioned to develop a global focus over time. </a:t>
            </a:r>
          </a:p>
        </p:txBody>
      </p:sp>
    </p:spTree>
    <p:extLst>
      <p:ext uri="{BB962C8B-B14F-4D97-AF65-F5344CB8AC3E}">
        <p14:creationId xmlns:p14="http://schemas.microsoft.com/office/powerpoint/2010/main" val="337850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F7CF7-616C-4140-B281-050A33EAA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52" y="1582237"/>
            <a:ext cx="7442497" cy="3844529"/>
          </a:xfrm>
          <a:prstGeom prst="rect">
            <a:avLst/>
          </a:prstGeom>
        </p:spPr>
      </p:pic>
      <p:sp>
        <p:nvSpPr>
          <p:cNvPr id="4" name="Slide Number Placeholder 3">
            <a:extLst>
              <a:ext uri="{FF2B5EF4-FFF2-40B4-BE49-F238E27FC236}">
                <a16:creationId xmlns:a16="http://schemas.microsoft.com/office/drawing/2014/main" id="{3EC5259B-7325-4CA6-81C5-D207230D4441}"/>
              </a:ext>
            </a:extLst>
          </p:cNvPr>
          <p:cNvSpPr>
            <a:spLocks noGrp="1"/>
          </p:cNvSpPr>
          <p:nvPr>
            <p:ph type="sldNum" sz="quarter" idx="12"/>
          </p:nvPr>
        </p:nvSpPr>
        <p:spPr/>
        <p:txBody>
          <a:bodyPr/>
          <a:lstStyle/>
          <a:p>
            <a:fld id="{D3E9AB35-2B19-48CA-95B9-DF1AEAEEA8E5}" type="slidenum">
              <a:rPr lang="en-US" smtClean="0"/>
              <a:t>20</a:t>
            </a:fld>
            <a:endParaRPr lang="en-US"/>
          </a:p>
        </p:txBody>
      </p:sp>
    </p:spTree>
    <p:extLst>
      <p:ext uri="{BB962C8B-B14F-4D97-AF65-F5344CB8AC3E}">
        <p14:creationId xmlns:p14="http://schemas.microsoft.com/office/powerpoint/2010/main" val="160680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762E0E-581C-46E4-9CF8-B3230C92B4A8}"/>
              </a:ext>
            </a:extLst>
          </p:cNvPr>
          <p:cNvSpPr>
            <a:spLocks noGrp="1"/>
          </p:cNvSpPr>
          <p:nvPr>
            <p:ph type="title"/>
          </p:nvPr>
        </p:nvSpPr>
        <p:spPr>
          <a:xfrm>
            <a:off x="420757" y="685800"/>
            <a:ext cx="8229600" cy="1905000"/>
          </a:xfrm>
        </p:spPr>
        <p:txBody>
          <a:bodyPr>
            <a:normAutofit fontScale="90000"/>
          </a:bodyPr>
          <a:lstStyle/>
          <a:p>
            <a:r>
              <a:rPr lang="en-US" dirty="0"/>
              <a:t>FSMA is a </a:t>
            </a:r>
            <a:r>
              <a:rPr lang="en-US" b="1" dirty="0">
                <a:solidFill>
                  <a:srgbClr val="00B050"/>
                </a:solidFill>
              </a:rPr>
              <a:t>market-driven</a:t>
            </a:r>
            <a:r>
              <a:rPr lang="en-US" dirty="0"/>
              <a:t> </a:t>
            </a:r>
            <a:r>
              <a:rPr lang="en-US" b="1" dirty="0">
                <a:solidFill>
                  <a:srgbClr val="F117DC"/>
                </a:solidFill>
              </a:rPr>
              <a:t>regulatory</a:t>
            </a:r>
            <a:r>
              <a:rPr lang="en-US" dirty="0"/>
              <a:t> framework – the public-private dialectic is already built in.</a:t>
            </a:r>
          </a:p>
        </p:txBody>
      </p:sp>
      <p:sp>
        <p:nvSpPr>
          <p:cNvPr id="5" name="Content Placeholder 4">
            <a:extLst>
              <a:ext uri="{FF2B5EF4-FFF2-40B4-BE49-F238E27FC236}">
                <a16:creationId xmlns:a16="http://schemas.microsoft.com/office/drawing/2014/main" id="{3140C07A-59D8-405A-B765-CFE9C6615BE7}"/>
              </a:ext>
            </a:extLst>
          </p:cNvPr>
          <p:cNvSpPr>
            <a:spLocks noGrp="1"/>
          </p:cNvSpPr>
          <p:nvPr>
            <p:ph idx="1"/>
          </p:nvPr>
        </p:nvSpPr>
        <p:spPr>
          <a:xfrm>
            <a:off x="420757" y="2682875"/>
            <a:ext cx="8229600" cy="4038600"/>
          </a:xfrm>
        </p:spPr>
        <p:txBody>
          <a:bodyPr>
            <a:normAutofit/>
          </a:bodyPr>
          <a:lstStyle/>
          <a:p>
            <a:r>
              <a:rPr lang="en-US" sz="2400" dirty="0"/>
              <a:t>Food safety is not optional; either the market steps up or regs get stepped up.</a:t>
            </a:r>
          </a:p>
          <a:p>
            <a:r>
              <a:rPr lang="en-US" sz="2400" dirty="0"/>
              <a:t>Food safety is not about competition; everyone is interested in a preventive approach – fewer lives lost.</a:t>
            </a:r>
          </a:p>
          <a:p>
            <a:r>
              <a:rPr lang="en-US" sz="2400" dirty="0"/>
              <a:t>Sharing is essential for training, environmental monitoring, managing false positives, compliance, and best practices.</a:t>
            </a:r>
          </a:p>
          <a:p>
            <a:r>
              <a:rPr lang="en-US" sz="2400" dirty="0"/>
              <a:t>Food safety capacity building sharing is a </a:t>
            </a:r>
          </a:p>
          <a:p>
            <a:pPr marL="0" indent="0">
              <a:buNone/>
            </a:pPr>
            <a:r>
              <a:rPr lang="en-US" sz="2400" dirty="0"/>
              <a:t>	                          </a:t>
            </a:r>
            <a:r>
              <a:rPr lang="en-US" sz="2800" b="1" dirty="0">
                <a:solidFill>
                  <a:srgbClr val="F117DC"/>
                </a:solidFill>
              </a:rPr>
              <a:t>GLOBAL PUBLIC</a:t>
            </a:r>
            <a:r>
              <a:rPr lang="en-US" sz="2800" b="1" dirty="0"/>
              <a:t>-</a:t>
            </a:r>
            <a:r>
              <a:rPr lang="en-US" sz="2800" b="1" dirty="0">
                <a:solidFill>
                  <a:srgbClr val="00B050"/>
                </a:solidFill>
              </a:rPr>
              <a:t>PRIVATE GOOD</a:t>
            </a:r>
            <a:r>
              <a:rPr lang="en-US" sz="2400" dirty="0"/>
              <a:t>.</a:t>
            </a:r>
          </a:p>
          <a:p>
            <a:pPr marL="0" indent="0">
              <a:buNone/>
            </a:pPr>
            <a:endParaRPr lang="en-US" dirty="0"/>
          </a:p>
        </p:txBody>
      </p:sp>
      <p:sp>
        <p:nvSpPr>
          <p:cNvPr id="3" name="Slide Number Placeholder 2">
            <a:extLst>
              <a:ext uri="{FF2B5EF4-FFF2-40B4-BE49-F238E27FC236}">
                <a16:creationId xmlns:a16="http://schemas.microsoft.com/office/drawing/2014/main" id="{FF8CC213-0173-4583-B43B-B548D1307DE9}"/>
              </a:ext>
            </a:extLst>
          </p:cNvPr>
          <p:cNvSpPr>
            <a:spLocks noGrp="1"/>
          </p:cNvSpPr>
          <p:nvPr>
            <p:ph type="sldNum" sz="quarter" idx="12"/>
          </p:nvPr>
        </p:nvSpPr>
        <p:spPr/>
        <p:txBody>
          <a:bodyPr/>
          <a:lstStyle/>
          <a:p>
            <a:fld id="{D3E9AB35-2B19-48CA-95B9-DF1AEAEEA8E5}" type="slidenum">
              <a:rPr lang="en-US" smtClean="0"/>
              <a:t>21</a:t>
            </a:fld>
            <a:endParaRPr lang="en-US" dirty="0"/>
          </a:p>
        </p:txBody>
      </p:sp>
    </p:spTree>
    <p:extLst>
      <p:ext uri="{BB962C8B-B14F-4D97-AF65-F5344CB8AC3E}">
        <p14:creationId xmlns:p14="http://schemas.microsoft.com/office/powerpoint/2010/main" val="44505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60FF53-675D-4E47-AE55-677F2172C65B}"/>
              </a:ext>
            </a:extLst>
          </p:cNvPr>
          <p:cNvSpPr txBox="1">
            <a:spLocks/>
          </p:cNvSpPr>
          <p:nvPr/>
        </p:nvSpPr>
        <p:spPr>
          <a:xfrm>
            <a:off x="762000" y="762000"/>
            <a:ext cx="8229600" cy="1143000"/>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2600" dirty="0">
                <a:latin typeface="Cooper Black" panose="0208090404030B020404" pitchFamily="18" charset="0"/>
              </a:rPr>
              <a:t>If mandatory rules correct market failures, </a:t>
            </a:r>
            <a:br>
              <a:rPr lang="en-US" sz="2600" dirty="0">
                <a:latin typeface="Cooper Black" panose="0208090404030B020404" pitchFamily="18" charset="0"/>
              </a:rPr>
            </a:br>
            <a:r>
              <a:rPr lang="en-US" sz="2600" dirty="0">
                <a:latin typeface="Cooper Black" panose="0208090404030B020404" pitchFamily="18" charset="0"/>
              </a:rPr>
              <a:t>can voluntary tools create market advantages?</a:t>
            </a:r>
            <a:br>
              <a:rPr lang="en-US" sz="2600" dirty="0">
                <a:latin typeface="Cooper Black" panose="0208090404030B020404" pitchFamily="18" charset="0"/>
              </a:rPr>
            </a:br>
            <a:endParaRPr lang="en-US" sz="2600" dirty="0"/>
          </a:p>
        </p:txBody>
      </p:sp>
      <p:sp>
        <p:nvSpPr>
          <p:cNvPr id="6" name="Title 1">
            <a:extLst>
              <a:ext uri="{FF2B5EF4-FFF2-40B4-BE49-F238E27FC236}">
                <a16:creationId xmlns:a16="http://schemas.microsoft.com/office/drawing/2014/main" id="{6B161F18-880D-4028-9193-A238BC7611ED}"/>
              </a:ext>
            </a:extLst>
          </p:cNvPr>
          <p:cNvSpPr txBox="1">
            <a:spLocks/>
          </p:cNvSpPr>
          <p:nvPr/>
        </p:nvSpPr>
        <p:spPr>
          <a:xfrm>
            <a:off x="533400" y="1629273"/>
            <a:ext cx="8077200" cy="205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Enter the PPP for sharing data to measure food safety capacity building impacts:</a:t>
            </a:r>
          </a:p>
          <a:p>
            <a:endParaRPr lang="en-US" sz="3200" b="1" dirty="0"/>
          </a:p>
          <a:p>
            <a:endParaRPr lang="en-US" sz="3200" b="1" dirty="0"/>
          </a:p>
        </p:txBody>
      </p:sp>
      <p:pic>
        <p:nvPicPr>
          <p:cNvPr id="7" name="Picture 5" descr="Image result for theatre curtain clipart">
            <a:hlinkClick r:id="rId2"/>
            <a:extLst>
              <a:ext uri="{FF2B5EF4-FFF2-40B4-BE49-F238E27FC236}">
                <a16:creationId xmlns:a16="http://schemas.microsoft.com/office/drawing/2014/main" id="{548BE36F-A6D2-44AA-9264-0C4248DDC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57973"/>
            <a:ext cx="6705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DE980C9-4A39-47A8-BCCE-22FBC139BBAD}"/>
              </a:ext>
            </a:extLst>
          </p:cNvPr>
          <p:cNvSpPr txBox="1"/>
          <p:nvPr/>
        </p:nvSpPr>
        <p:spPr>
          <a:xfrm>
            <a:off x="3924300" y="3551832"/>
            <a:ext cx="1447800" cy="1569660"/>
          </a:xfrm>
          <a:prstGeom prst="rect">
            <a:avLst/>
          </a:prstGeom>
          <a:noFill/>
        </p:spPr>
        <p:txBody>
          <a:bodyPr wrap="square" rtlCol="0">
            <a:spAutoFit/>
          </a:bodyPr>
          <a:lstStyle/>
          <a:p>
            <a:pPr algn="ctr"/>
            <a:r>
              <a:rPr lang="en-US" sz="3200" dirty="0"/>
              <a:t>The Zero Version</a:t>
            </a:r>
          </a:p>
        </p:txBody>
      </p:sp>
      <p:sp>
        <p:nvSpPr>
          <p:cNvPr id="9" name="Rectangle 8">
            <a:extLst>
              <a:ext uri="{FF2B5EF4-FFF2-40B4-BE49-F238E27FC236}">
                <a16:creationId xmlns:a16="http://schemas.microsoft.com/office/drawing/2014/main" id="{AF4720CC-0B4A-4865-8765-8FA1E6C32860}"/>
              </a:ext>
            </a:extLst>
          </p:cNvPr>
          <p:cNvSpPr/>
          <p:nvPr/>
        </p:nvSpPr>
        <p:spPr>
          <a:xfrm>
            <a:off x="533400" y="5908943"/>
            <a:ext cx="8077200" cy="407804"/>
          </a:xfrm>
          <a:prstGeom prst="rect">
            <a:avLst/>
          </a:prstGeom>
          <a:solidFill>
            <a:srgbClr val="FF0000">
              <a:alpha val="54000"/>
            </a:srgbClr>
          </a:solidFill>
        </p:spPr>
        <p:txBody>
          <a:bodyPr wrap="square" lIns="68580" tIns="34290" rIns="68580" bIns="34290">
            <a:spAutoFit/>
          </a:bodyPr>
          <a:lstStyle/>
          <a:p>
            <a:pPr algn="ctr"/>
            <a:r>
              <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TURNING REQUIREMENTS INTO OPPORTUNITIES</a:t>
            </a:r>
          </a:p>
        </p:txBody>
      </p:sp>
    </p:spTree>
    <p:extLst>
      <p:ext uri="{BB962C8B-B14F-4D97-AF65-F5344CB8AC3E}">
        <p14:creationId xmlns:p14="http://schemas.microsoft.com/office/powerpoint/2010/main" val="13327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881D8C-0754-4625-9626-A32A6F2E237D}"/>
              </a:ext>
            </a:extLst>
          </p:cNvPr>
          <p:cNvSpPr/>
          <p:nvPr/>
        </p:nvSpPr>
        <p:spPr>
          <a:xfrm>
            <a:off x="2104552" y="1437191"/>
            <a:ext cx="1180070" cy="34624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Data sharing</a:t>
            </a:r>
          </a:p>
        </p:txBody>
      </p:sp>
      <p:sp>
        <p:nvSpPr>
          <p:cNvPr id="2" name="Rectangle: Rounded Corners 1">
            <a:extLst>
              <a:ext uri="{FF2B5EF4-FFF2-40B4-BE49-F238E27FC236}">
                <a16:creationId xmlns:a16="http://schemas.microsoft.com/office/drawing/2014/main" id="{3A6E9E76-D048-4CF3-9924-472D6E73E788}"/>
              </a:ext>
            </a:extLst>
          </p:cNvPr>
          <p:cNvSpPr/>
          <p:nvPr/>
        </p:nvSpPr>
        <p:spPr>
          <a:xfrm>
            <a:off x="499359" y="1391677"/>
            <a:ext cx="1127863" cy="1105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Regulatory framework</a:t>
            </a:r>
          </a:p>
        </p:txBody>
      </p:sp>
      <p:sp>
        <p:nvSpPr>
          <p:cNvPr id="3" name="Rectangle: Rounded Corners 2">
            <a:extLst>
              <a:ext uri="{FF2B5EF4-FFF2-40B4-BE49-F238E27FC236}">
                <a16:creationId xmlns:a16="http://schemas.microsoft.com/office/drawing/2014/main" id="{72448DA3-4130-4563-8907-E30E608D802B}"/>
              </a:ext>
            </a:extLst>
          </p:cNvPr>
          <p:cNvSpPr/>
          <p:nvPr/>
        </p:nvSpPr>
        <p:spPr>
          <a:xfrm>
            <a:off x="3764115" y="1376958"/>
            <a:ext cx="1127863" cy="1105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Industry training</a:t>
            </a:r>
          </a:p>
        </p:txBody>
      </p:sp>
      <p:sp>
        <p:nvSpPr>
          <p:cNvPr id="4" name="Isosceles Triangle 3">
            <a:extLst>
              <a:ext uri="{FF2B5EF4-FFF2-40B4-BE49-F238E27FC236}">
                <a16:creationId xmlns:a16="http://schemas.microsoft.com/office/drawing/2014/main" id="{F53C870E-B240-4C22-9658-FA9F409AC5CC}"/>
              </a:ext>
            </a:extLst>
          </p:cNvPr>
          <p:cNvSpPr/>
          <p:nvPr/>
        </p:nvSpPr>
        <p:spPr>
          <a:xfrm>
            <a:off x="1866427" y="3426926"/>
            <a:ext cx="1684565" cy="12060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Safe </a:t>
            </a:r>
          </a:p>
          <a:p>
            <a:pPr algn="ctr"/>
            <a:r>
              <a:rPr lang="en-US" sz="1350" dirty="0"/>
              <a:t>Food</a:t>
            </a:r>
          </a:p>
          <a:p>
            <a:pPr algn="ctr"/>
            <a:endParaRPr lang="en-US" sz="1350" dirty="0"/>
          </a:p>
          <a:p>
            <a:pPr algn="ctr"/>
            <a:endParaRPr lang="en-US" sz="1350" dirty="0"/>
          </a:p>
        </p:txBody>
      </p:sp>
      <p:sp>
        <p:nvSpPr>
          <p:cNvPr id="5" name="Rectangle 4">
            <a:extLst>
              <a:ext uri="{FF2B5EF4-FFF2-40B4-BE49-F238E27FC236}">
                <a16:creationId xmlns:a16="http://schemas.microsoft.com/office/drawing/2014/main" id="{D729EDEC-F96E-4A37-823E-2E98179D71CC}"/>
              </a:ext>
            </a:extLst>
          </p:cNvPr>
          <p:cNvSpPr/>
          <p:nvPr/>
        </p:nvSpPr>
        <p:spPr>
          <a:xfrm>
            <a:off x="2105633" y="2133213"/>
            <a:ext cx="1180070" cy="36439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Data review</a:t>
            </a:r>
          </a:p>
        </p:txBody>
      </p:sp>
      <p:sp>
        <p:nvSpPr>
          <p:cNvPr id="6" name="Rectangle 5">
            <a:extLst>
              <a:ext uri="{FF2B5EF4-FFF2-40B4-BE49-F238E27FC236}">
                <a16:creationId xmlns:a16="http://schemas.microsoft.com/office/drawing/2014/main" id="{CDF2B536-C6CA-40D6-9FE2-95A98583F1A8}"/>
              </a:ext>
            </a:extLst>
          </p:cNvPr>
          <p:cNvSpPr/>
          <p:nvPr/>
        </p:nvSpPr>
        <p:spPr>
          <a:xfrm>
            <a:off x="2105632" y="1786965"/>
            <a:ext cx="1180070" cy="3462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7030A0"/>
                </a:solidFill>
              </a:rPr>
              <a:t>PPP</a:t>
            </a:r>
          </a:p>
        </p:txBody>
      </p:sp>
      <p:pic>
        <p:nvPicPr>
          <p:cNvPr id="7" name="Content Placeholder 10">
            <a:extLst>
              <a:ext uri="{FF2B5EF4-FFF2-40B4-BE49-F238E27FC236}">
                <a16:creationId xmlns:a16="http://schemas.microsoft.com/office/drawing/2014/main" id="{80895814-57E8-49A0-B2F0-348F8FEF3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489" y="3004975"/>
            <a:ext cx="3052356" cy="221804"/>
          </a:xfrm>
          <a:prstGeom prst="rect">
            <a:avLst/>
          </a:prstGeom>
        </p:spPr>
      </p:pic>
      <p:sp>
        <p:nvSpPr>
          <p:cNvPr id="10" name="TextBox 9">
            <a:extLst>
              <a:ext uri="{FF2B5EF4-FFF2-40B4-BE49-F238E27FC236}">
                <a16:creationId xmlns:a16="http://schemas.microsoft.com/office/drawing/2014/main" id="{D3403C3B-B0F7-400A-BE4F-0C709CFF227E}"/>
              </a:ext>
            </a:extLst>
          </p:cNvPr>
          <p:cNvSpPr txBox="1"/>
          <p:nvPr/>
        </p:nvSpPr>
        <p:spPr>
          <a:xfrm flipH="1">
            <a:off x="1258955" y="2729356"/>
            <a:ext cx="2871264" cy="369332"/>
          </a:xfrm>
          <a:prstGeom prst="rect">
            <a:avLst/>
          </a:prstGeom>
          <a:noFill/>
        </p:spPr>
        <p:txBody>
          <a:bodyPr wrap="square" rtlCol="0">
            <a:spAutoFit/>
          </a:bodyPr>
          <a:lstStyle/>
          <a:p>
            <a:r>
              <a:rPr lang="en-US" b="1" dirty="0"/>
              <a:t>THE GREAT FEEDBACK LOOP</a:t>
            </a:r>
          </a:p>
        </p:txBody>
      </p:sp>
      <p:sp>
        <p:nvSpPr>
          <p:cNvPr id="11" name="Arrow: Right 10">
            <a:extLst>
              <a:ext uri="{FF2B5EF4-FFF2-40B4-BE49-F238E27FC236}">
                <a16:creationId xmlns:a16="http://schemas.microsoft.com/office/drawing/2014/main" id="{AB59288A-8545-4D13-BD3E-3393FD488C75}"/>
              </a:ext>
            </a:extLst>
          </p:cNvPr>
          <p:cNvSpPr/>
          <p:nvPr/>
        </p:nvSpPr>
        <p:spPr>
          <a:xfrm>
            <a:off x="1771337" y="1786965"/>
            <a:ext cx="190180" cy="34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Arrow: Right 11">
            <a:extLst>
              <a:ext uri="{FF2B5EF4-FFF2-40B4-BE49-F238E27FC236}">
                <a16:creationId xmlns:a16="http://schemas.microsoft.com/office/drawing/2014/main" id="{F58AE785-BEDB-4406-B51F-FCC75D7ABA5F}"/>
              </a:ext>
            </a:extLst>
          </p:cNvPr>
          <p:cNvSpPr/>
          <p:nvPr/>
        </p:nvSpPr>
        <p:spPr>
          <a:xfrm rot="10800000">
            <a:off x="3429819" y="1771517"/>
            <a:ext cx="190180" cy="34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59920F79-A2D3-410F-B4E1-8786984F239F}"/>
              </a:ext>
            </a:extLst>
          </p:cNvPr>
          <p:cNvSpPr/>
          <p:nvPr/>
        </p:nvSpPr>
        <p:spPr>
          <a:xfrm>
            <a:off x="3123025" y="1252057"/>
            <a:ext cx="853463" cy="1427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Arrow Connector 14">
            <a:extLst>
              <a:ext uri="{FF2B5EF4-FFF2-40B4-BE49-F238E27FC236}">
                <a16:creationId xmlns:a16="http://schemas.microsoft.com/office/drawing/2014/main" id="{C4D5CF8F-BCE0-404C-98A1-2F0004E17A41}"/>
              </a:ext>
            </a:extLst>
          </p:cNvPr>
          <p:cNvCxnSpPr>
            <a:cxnSpLocks/>
          </p:cNvCxnSpPr>
          <p:nvPr/>
        </p:nvCxnSpPr>
        <p:spPr>
          <a:xfrm flipV="1">
            <a:off x="3689198" y="1343032"/>
            <a:ext cx="1681942" cy="4404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68AAFB76-AF9F-4EE2-8587-B7EA55EC91DF}"/>
              </a:ext>
            </a:extLst>
          </p:cNvPr>
          <p:cNvGraphicFramePr/>
          <p:nvPr/>
        </p:nvGraphicFramePr>
        <p:xfrm>
          <a:off x="5454804" y="1070069"/>
          <a:ext cx="2916091" cy="3333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DF8FE31D-E319-4066-840B-121F2C1BEA7F}"/>
              </a:ext>
            </a:extLst>
          </p:cNvPr>
          <p:cNvSpPr txBox="1"/>
          <p:nvPr/>
        </p:nvSpPr>
        <p:spPr>
          <a:xfrm>
            <a:off x="3764114" y="3339928"/>
            <a:ext cx="1257839" cy="1061829"/>
          </a:xfrm>
          <a:prstGeom prst="rect">
            <a:avLst/>
          </a:prstGeom>
          <a:solidFill>
            <a:srgbClr val="FFC000"/>
          </a:solidFill>
          <a:ln w="57150">
            <a:solidFill>
              <a:srgbClr val="7030A0"/>
            </a:solidFill>
          </a:ln>
        </p:spPr>
        <p:txBody>
          <a:bodyPr wrap="square" rtlCol="0">
            <a:spAutoFit/>
          </a:bodyPr>
          <a:lstStyle/>
          <a:p>
            <a:pPr algn="ctr"/>
            <a:r>
              <a:rPr lang="en-US" sz="2100" dirty="0">
                <a:latin typeface="Britannic Bold" panose="020B0903060703020204" pitchFamily="34" charset="0"/>
              </a:rPr>
              <a:t>FSMA Phase 3 M&amp;E</a:t>
            </a:r>
          </a:p>
        </p:txBody>
      </p:sp>
      <p:sp>
        <p:nvSpPr>
          <p:cNvPr id="22" name="Isosceles Triangle 21">
            <a:extLst>
              <a:ext uri="{FF2B5EF4-FFF2-40B4-BE49-F238E27FC236}">
                <a16:creationId xmlns:a16="http://schemas.microsoft.com/office/drawing/2014/main" id="{50323186-29F8-4642-97DE-17A22F9ED9A9}"/>
              </a:ext>
            </a:extLst>
          </p:cNvPr>
          <p:cNvSpPr/>
          <p:nvPr/>
        </p:nvSpPr>
        <p:spPr>
          <a:xfrm>
            <a:off x="6070566" y="4581926"/>
            <a:ext cx="1684565" cy="12060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The Sweet Spot</a:t>
            </a:r>
          </a:p>
          <a:p>
            <a:pPr algn="ctr"/>
            <a:endParaRPr lang="en-US" sz="1350" dirty="0"/>
          </a:p>
          <a:p>
            <a:pPr algn="ctr"/>
            <a:endParaRPr lang="en-US" sz="1350" dirty="0"/>
          </a:p>
        </p:txBody>
      </p:sp>
      <p:sp>
        <p:nvSpPr>
          <p:cNvPr id="27" name="Rectangle 26">
            <a:extLst>
              <a:ext uri="{FF2B5EF4-FFF2-40B4-BE49-F238E27FC236}">
                <a16:creationId xmlns:a16="http://schemas.microsoft.com/office/drawing/2014/main" id="{D3B0456F-CB16-4169-A165-D3DDD1EB8664}"/>
              </a:ext>
            </a:extLst>
          </p:cNvPr>
          <p:cNvSpPr/>
          <p:nvPr/>
        </p:nvSpPr>
        <p:spPr>
          <a:xfrm>
            <a:off x="502165" y="5104165"/>
            <a:ext cx="4768047" cy="854080"/>
          </a:xfrm>
          <a:prstGeom prst="rect">
            <a:avLst/>
          </a:prstGeom>
          <a:solidFill>
            <a:srgbClr val="FF0000">
              <a:alpha val="51000"/>
            </a:srgbClr>
          </a:solidFill>
        </p:spPr>
        <p:txBody>
          <a:bodyPr wrap="square" lIns="68580" tIns="34290" rIns="68580" bIns="34290">
            <a:spAutoFit/>
          </a:bodyPr>
          <a:lstStyle/>
          <a:p>
            <a:pPr algn="ctr"/>
            <a:r>
              <a:rPr lang="en-US" sz="25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TURNING RISKS </a:t>
            </a:r>
          </a:p>
          <a:p>
            <a:pPr algn="ctr"/>
            <a:r>
              <a:rPr lang="en-US" sz="25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oper Black" panose="0208090404030B020404" pitchFamily="18" charset="0"/>
              </a:rPr>
              <a:t>INTO REWARDS</a:t>
            </a:r>
          </a:p>
        </p:txBody>
      </p:sp>
      <p:sp>
        <p:nvSpPr>
          <p:cNvPr id="8" name="Footer Placeholder 7">
            <a:extLst>
              <a:ext uri="{FF2B5EF4-FFF2-40B4-BE49-F238E27FC236}">
                <a16:creationId xmlns:a16="http://schemas.microsoft.com/office/drawing/2014/main" id="{19036415-7C33-444F-A57C-4DFDDB4796B1}"/>
              </a:ext>
            </a:extLst>
          </p:cNvPr>
          <p:cNvSpPr>
            <a:spLocks noGrp="1"/>
          </p:cNvSpPr>
          <p:nvPr>
            <p:ph type="ftr" sz="quarter" idx="11"/>
          </p:nvPr>
        </p:nvSpPr>
        <p:spPr/>
        <p:txBody>
          <a:bodyPr/>
          <a:lstStyle/>
          <a:p>
            <a:r>
              <a:rPr lang="en-US"/>
              <a:t>© Andrea E. Stumpf 2018</a:t>
            </a:r>
          </a:p>
        </p:txBody>
      </p:sp>
      <p:sp>
        <p:nvSpPr>
          <p:cNvPr id="9" name="Slide Number Placeholder 8">
            <a:extLst>
              <a:ext uri="{FF2B5EF4-FFF2-40B4-BE49-F238E27FC236}">
                <a16:creationId xmlns:a16="http://schemas.microsoft.com/office/drawing/2014/main" id="{4F6C8CF7-7046-4D67-A56D-BD88CF4B0CF3}"/>
              </a:ext>
            </a:extLst>
          </p:cNvPr>
          <p:cNvSpPr>
            <a:spLocks noGrp="1"/>
          </p:cNvSpPr>
          <p:nvPr>
            <p:ph type="sldNum" sz="quarter" idx="12"/>
          </p:nvPr>
        </p:nvSpPr>
        <p:spPr/>
        <p:txBody>
          <a:bodyPr/>
          <a:lstStyle/>
          <a:p>
            <a:fld id="{D3E9AB35-2B19-48CA-95B9-DF1AEAEEA8E5}" type="slidenum">
              <a:rPr lang="en-US" smtClean="0"/>
              <a:t>23</a:t>
            </a:fld>
            <a:endParaRPr lang="en-US"/>
          </a:p>
        </p:txBody>
      </p:sp>
    </p:spTree>
    <p:extLst>
      <p:ext uri="{BB962C8B-B14F-4D97-AF65-F5344CB8AC3E}">
        <p14:creationId xmlns:p14="http://schemas.microsoft.com/office/powerpoint/2010/main" val="27056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3" grpId="0" animBg="1"/>
      <p:bldP spid="4" grpId="0" animBg="1"/>
      <p:bldP spid="5" grpId="0" animBg="1"/>
      <p:bldP spid="6" grpId="0" animBg="1"/>
      <p:bldP spid="10" grpId="0"/>
      <p:bldP spid="11" grpId="0" animBg="1"/>
      <p:bldP spid="12" grpId="0" animBg="1"/>
      <p:bldP spid="13" grpId="0" animBg="1"/>
      <p:bldGraphic spid="20" grpId="0">
        <p:bldAsOne/>
      </p:bldGraphic>
      <p:bldP spid="22"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t>Next Steps</a:t>
            </a:r>
          </a:p>
        </p:txBody>
      </p:sp>
      <p:sp>
        <p:nvSpPr>
          <p:cNvPr id="3" name="Content Placeholder 2"/>
          <p:cNvSpPr>
            <a:spLocks noGrp="1"/>
          </p:cNvSpPr>
          <p:nvPr>
            <p:ph idx="1"/>
          </p:nvPr>
        </p:nvSpPr>
        <p:spPr/>
        <p:txBody>
          <a:bodyPr>
            <a:normAutofit fontScale="85000" lnSpcReduction="20000"/>
          </a:bodyPr>
          <a:lstStyle/>
          <a:p>
            <a:r>
              <a:rPr lang="en-US" sz="2400" dirty="0"/>
              <a:t>Widely circulate white paper “A Public-Private Partnership for Data Sharing on the Impact of Food Safety Capacity Building</a:t>
            </a:r>
            <a:r>
              <a:rPr lang="en-US" sz="2400" dirty="0" smtClean="0"/>
              <a:t>”</a:t>
            </a:r>
          </a:p>
          <a:p>
            <a:endParaRPr lang="en-US" sz="2400" dirty="0"/>
          </a:p>
          <a:p>
            <a:r>
              <a:rPr lang="en-US" sz="2400" dirty="0"/>
              <a:t>Publish shorter version for academia and FDA with proposed </a:t>
            </a:r>
            <a:r>
              <a:rPr lang="en-US" sz="2400" dirty="0" smtClean="0"/>
              <a:t>budget</a:t>
            </a:r>
          </a:p>
          <a:p>
            <a:endParaRPr lang="en-US" sz="2400" dirty="0"/>
          </a:p>
          <a:p>
            <a:r>
              <a:rPr lang="en-US" sz="2400" dirty="0"/>
              <a:t>Present idea to stakeholders at upcoming GFSI </a:t>
            </a:r>
            <a:r>
              <a:rPr lang="en-US" sz="2400" dirty="0" smtClean="0"/>
              <a:t>meetings</a:t>
            </a:r>
          </a:p>
          <a:p>
            <a:pPr marL="914400" lvl="2" indent="0">
              <a:buNone/>
            </a:pPr>
            <a:endParaRPr lang="en-US" sz="1600" dirty="0"/>
          </a:p>
          <a:p>
            <a:r>
              <a:rPr lang="en-US" sz="2400" dirty="0"/>
              <a:t>Hold listening sessions with interested stakeholders in DC side lines of ILSI-NA meeting, mid/west-west, and </a:t>
            </a:r>
            <a:r>
              <a:rPr lang="en-US" sz="2400" dirty="0" smtClean="0"/>
              <a:t>abroad</a:t>
            </a:r>
          </a:p>
          <a:p>
            <a:endParaRPr lang="en-US" sz="2400" dirty="0"/>
          </a:p>
          <a:p>
            <a:r>
              <a:rPr lang="en-US" sz="2400" dirty="0"/>
              <a:t>Develop plan forward with various subgroups</a:t>
            </a:r>
          </a:p>
          <a:p>
            <a:endParaRPr lang="en-US" sz="2400" dirty="0"/>
          </a:p>
          <a:p>
            <a:pPr marL="0" indent="0">
              <a:buNone/>
            </a:pPr>
            <a:r>
              <a:rPr lang="en-US" sz="2400" b="1" i="1" dirty="0"/>
              <a:t>Incremental Approach: </a:t>
            </a:r>
            <a:r>
              <a:rPr lang="en-US" sz="2400" dirty="0"/>
              <a:t>Start with focus on data sharing and database to avoid diluting efforts; keep open to adding related elements over time, including training and capacity building support. </a:t>
            </a:r>
          </a:p>
          <a:p>
            <a:pPr marL="0" indent="0">
              <a:buNone/>
            </a:pPr>
            <a:endParaRPr lang="en-US" sz="2400" dirty="0"/>
          </a:p>
        </p:txBody>
      </p:sp>
    </p:spTree>
    <p:extLst>
      <p:ext uri="{BB962C8B-B14F-4D97-AF65-F5344CB8AC3E}">
        <p14:creationId xmlns:p14="http://schemas.microsoft.com/office/powerpoint/2010/main" val="330982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09600"/>
          </a:xfrm>
        </p:spPr>
        <p:txBody>
          <a:bodyPr>
            <a:noAutofit/>
          </a:bodyPr>
          <a:lstStyle/>
          <a:p>
            <a:r>
              <a:rPr lang="en-US" b="1" dirty="0" smtClean="0"/>
              <a:t>Main messaging at GFSI</a:t>
            </a:r>
            <a:endParaRPr lang="en-US" b="1" dirty="0"/>
          </a:p>
        </p:txBody>
      </p:sp>
      <p:sp>
        <p:nvSpPr>
          <p:cNvPr id="3" name="Content Placeholder 2"/>
          <p:cNvSpPr>
            <a:spLocks noGrp="1"/>
          </p:cNvSpPr>
          <p:nvPr>
            <p:ph idx="1"/>
          </p:nvPr>
        </p:nvSpPr>
        <p:spPr>
          <a:xfrm>
            <a:off x="304800" y="1447800"/>
            <a:ext cx="8229600" cy="4525963"/>
          </a:xfrm>
        </p:spPr>
        <p:txBody>
          <a:bodyPr>
            <a:normAutofit fontScale="92500" lnSpcReduction="10000"/>
          </a:bodyPr>
          <a:lstStyle/>
          <a:p>
            <a:pPr marL="0" lvl="1" indent="-182880">
              <a:buFont typeface="+mj-lt"/>
              <a:buAutoNum type="arabicPeriod"/>
            </a:pPr>
            <a:r>
              <a:rPr lang="en-US" sz="2000" b="1" dirty="0" smtClean="0"/>
              <a:t> </a:t>
            </a:r>
            <a:r>
              <a:rPr lang="en-US" sz="3000" b="1" dirty="0" smtClean="0"/>
              <a:t>There </a:t>
            </a:r>
            <a:r>
              <a:rPr lang="en-US" sz="3000" b="1" dirty="0"/>
              <a:t>is a need to measure the impact of capacity building efforts </a:t>
            </a:r>
            <a:endParaRPr lang="en-US" sz="3000" b="1" dirty="0" smtClean="0"/>
          </a:p>
          <a:p>
            <a:pPr marL="457200" lvl="1" indent="0">
              <a:buNone/>
            </a:pPr>
            <a:endParaRPr lang="en-US" sz="2000" b="1" dirty="0" smtClean="0"/>
          </a:p>
          <a:p>
            <a:pPr marL="457200" lvl="1" indent="0">
              <a:buNone/>
            </a:pPr>
            <a:r>
              <a:rPr lang="en-US" sz="2200" b="1" dirty="0" smtClean="0"/>
              <a:t>Measuring </a:t>
            </a:r>
            <a:r>
              <a:rPr lang="en-US" sz="2200" b="1" dirty="0"/>
              <a:t>the impact </a:t>
            </a:r>
            <a:r>
              <a:rPr lang="en-US" sz="2200" dirty="0"/>
              <a:t>of training and capacity building efforts on food safety can: </a:t>
            </a:r>
          </a:p>
          <a:p>
            <a:pPr lvl="2"/>
            <a:r>
              <a:rPr lang="en-US" sz="1700" b="1" dirty="0"/>
              <a:t>document</a:t>
            </a:r>
            <a:r>
              <a:rPr lang="en-US" sz="1700" dirty="0"/>
              <a:t> and </a:t>
            </a:r>
            <a:r>
              <a:rPr lang="en-US" sz="1700" b="1" dirty="0"/>
              <a:t>examine</a:t>
            </a:r>
            <a:r>
              <a:rPr lang="en-US" sz="1700" dirty="0"/>
              <a:t> past efforts; </a:t>
            </a:r>
          </a:p>
          <a:p>
            <a:pPr lvl="2"/>
            <a:r>
              <a:rPr lang="en-US" sz="1700" b="1" dirty="0" smtClean="0"/>
              <a:t>Justify </a:t>
            </a:r>
            <a:r>
              <a:rPr lang="en-US" sz="1700" dirty="0"/>
              <a:t>and </a:t>
            </a:r>
            <a:r>
              <a:rPr lang="en-US" sz="1700" b="1" dirty="0"/>
              <a:t>galvanize</a:t>
            </a:r>
            <a:r>
              <a:rPr lang="en-US" sz="1700" dirty="0"/>
              <a:t> future efforts; </a:t>
            </a:r>
          </a:p>
          <a:p>
            <a:pPr lvl="2"/>
            <a:r>
              <a:rPr lang="en-US" sz="1700" b="1" dirty="0"/>
              <a:t>identify new focus/improvements </a:t>
            </a:r>
            <a:r>
              <a:rPr lang="en-US" sz="1700" dirty="0"/>
              <a:t>for future </a:t>
            </a:r>
            <a:r>
              <a:rPr lang="en-US" sz="1700" dirty="0" smtClean="0"/>
              <a:t>efforts</a:t>
            </a:r>
          </a:p>
          <a:p>
            <a:pPr lvl="2"/>
            <a:endParaRPr lang="en-US" sz="1600" dirty="0"/>
          </a:p>
          <a:p>
            <a:r>
              <a:rPr lang="en-US" sz="2400" dirty="0"/>
              <a:t>Such efforts benefit </a:t>
            </a:r>
            <a:r>
              <a:rPr lang="en-US" sz="2400" b="1" dirty="0"/>
              <a:t>everyone</a:t>
            </a:r>
            <a:r>
              <a:rPr lang="en-US" sz="2400" dirty="0"/>
              <a:t>: consumers, producers, distributors, and regulators;</a:t>
            </a:r>
          </a:p>
          <a:p>
            <a:r>
              <a:rPr lang="en-US" sz="2400" dirty="0"/>
              <a:t>Improvement in food safety can result from collective attention to capacity building efforts by </a:t>
            </a:r>
            <a:r>
              <a:rPr lang="en-US" sz="2400" b="1" dirty="0"/>
              <a:t>public and private sectors globally</a:t>
            </a:r>
          </a:p>
          <a:p>
            <a:pPr lvl="2"/>
            <a:endParaRPr lang="en-US" sz="1600" dirty="0" smtClean="0"/>
          </a:p>
          <a:p>
            <a:pPr lvl="1"/>
            <a:endParaRPr lang="en-US" sz="2000" dirty="0"/>
          </a:p>
          <a:p>
            <a:pPr lvl="1"/>
            <a:endParaRPr lang="en-US" sz="2000" dirty="0"/>
          </a:p>
          <a:p>
            <a:endParaRPr lang="en-US" dirty="0"/>
          </a:p>
        </p:txBody>
      </p:sp>
    </p:spTree>
    <p:extLst>
      <p:ext uri="{BB962C8B-B14F-4D97-AF65-F5344CB8AC3E}">
        <p14:creationId xmlns:p14="http://schemas.microsoft.com/office/powerpoint/2010/main" val="69362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839200" cy="4525963"/>
          </a:xfrm>
        </p:spPr>
        <p:txBody>
          <a:bodyPr/>
          <a:lstStyle/>
          <a:p>
            <a:pPr marL="457200" indent="-457200">
              <a:buFont typeface="+mj-lt"/>
              <a:buAutoNum type="arabicPeriod" startAt="2"/>
            </a:pPr>
            <a:r>
              <a:rPr lang="en-US" sz="2400" b="1" dirty="0"/>
              <a:t>Partnership is needed to measure the impact with existing data and to identify additional data </a:t>
            </a:r>
            <a:r>
              <a:rPr lang="en-US" sz="2400" b="1" dirty="0" smtClean="0"/>
              <a:t>needs</a:t>
            </a:r>
          </a:p>
          <a:p>
            <a:pPr marL="457200" indent="-457200">
              <a:buFont typeface="+mj-lt"/>
              <a:buAutoNum type="arabicPeriod" startAt="2"/>
            </a:pPr>
            <a:endParaRPr lang="en-US" sz="2400" dirty="0" smtClean="0"/>
          </a:p>
          <a:p>
            <a:r>
              <a:rPr lang="en-US" sz="2400" dirty="0" smtClean="0"/>
              <a:t>Public </a:t>
            </a:r>
            <a:r>
              <a:rPr lang="en-US" sz="2400" dirty="0"/>
              <a:t>sector can work with public sector providers and inspectors; but the pictures is incomplete</a:t>
            </a:r>
          </a:p>
          <a:p>
            <a:r>
              <a:rPr lang="en-US" sz="2400" dirty="0"/>
              <a:t>Public sector can fund additional studies, but that costs tax payer money</a:t>
            </a:r>
          </a:p>
          <a:p>
            <a:r>
              <a:rPr lang="en-US" sz="2400" dirty="0" smtClean="0"/>
              <a:t>Private sector already is collecting valuable data and duplicate efforts and funds to collect additional data is costly</a:t>
            </a:r>
            <a:endParaRPr lang="en-US" sz="2400" dirty="0"/>
          </a:p>
          <a:p>
            <a:endParaRPr lang="en-US" dirty="0"/>
          </a:p>
        </p:txBody>
      </p:sp>
      <p:sp>
        <p:nvSpPr>
          <p:cNvPr id="5" name="Title 1"/>
          <p:cNvSpPr>
            <a:spLocks noGrp="1"/>
          </p:cNvSpPr>
          <p:nvPr>
            <p:ph type="title"/>
          </p:nvPr>
        </p:nvSpPr>
        <p:spPr>
          <a:xfrm>
            <a:off x="152400" y="762000"/>
            <a:ext cx="8686800" cy="1143000"/>
          </a:xfrm>
        </p:spPr>
        <p:txBody>
          <a:bodyPr>
            <a:noAutofit/>
          </a:bodyPr>
          <a:lstStyle/>
          <a:p>
            <a:r>
              <a:rPr lang="en-US" b="1" dirty="0" smtClean="0"/>
              <a:t>Main messaging at GFSI (cont.)</a:t>
            </a:r>
            <a:endParaRPr lang="en-US" b="1" dirty="0"/>
          </a:p>
        </p:txBody>
      </p:sp>
    </p:spTree>
    <p:extLst>
      <p:ext uri="{BB962C8B-B14F-4D97-AF65-F5344CB8AC3E}">
        <p14:creationId xmlns:p14="http://schemas.microsoft.com/office/powerpoint/2010/main" val="144637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messaging at GFSI (cont.)</a:t>
            </a:r>
            <a:endParaRPr lang="en-US" dirty="0"/>
          </a:p>
        </p:txBody>
      </p:sp>
      <p:sp>
        <p:nvSpPr>
          <p:cNvPr id="3" name="Content Placeholder 2"/>
          <p:cNvSpPr>
            <a:spLocks noGrp="1"/>
          </p:cNvSpPr>
          <p:nvPr>
            <p:ph idx="1"/>
          </p:nvPr>
        </p:nvSpPr>
        <p:spPr>
          <a:xfrm>
            <a:off x="228600" y="1449536"/>
            <a:ext cx="8763000" cy="4525963"/>
          </a:xfrm>
        </p:spPr>
        <p:txBody>
          <a:bodyPr>
            <a:normAutofit/>
          </a:bodyPr>
          <a:lstStyle/>
          <a:p>
            <a:pPr marL="514350" indent="-514350">
              <a:buFont typeface="+mj-lt"/>
              <a:buAutoNum type="arabicPeriod" startAt="3"/>
            </a:pPr>
            <a:r>
              <a:rPr lang="en-US" dirty="0" smtClean="0"/>
              <a:t>Proposed partnership will begin by</a:t>
            </a:r>
          </a:p>
          <a:p>
            <a:r>
              <a:rPr lang="en-US" sz="3000" dirty="0" smtClean="0"/>
              <a:t>Holding listening sessions with stakeholders to </a:t>
            </a:r>
            <a:r>
              <a:rPr lang="en-US" sz="3000" dirty="0"/>
              <a:t>identify concerns </a:t>
            </a:r>
            <a:r>
              <a:rPr lang="en-US" sz="3000" smtClean="0"/>
              <a:t>and opportunities</a:t>
            </a:r>
          </a:p>
          <a:p>
            <a:endParaRPr lang="en-US" sz="3000" dirty="0"/>
          </a:p>
          <a:p>
            <a:r>
              <a:rPr lang="en-US" sz="3000" dirty="0" smtClean="0"/>
              <a:t>Forming subgroups </a:t>
            </a:r>
            <a:r>
              <a:rPr lang="en-US" sz="3000" dirty="0"/>
              <a:t>with specialist in public and private sector will be formed to develop solutions to concerns so as to facilitate data sharing</a:t>
            </a:r>
          </a:p>
          <a:p>
            <a:endParaRPr lang="en-US" dirty="0"/>
          </a:p>
        </p:txBody>
      </p:sp>
    </p:spTree>
    <p:extLst>
      <p:ext uri="{BB962C8B-B14F-4D97-AF65-F5344CB8AC3E}">
        <p14:creationId xmlns:p14="http://schemas.microsoft.com/office/powerpoint/2010/main" val="359046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messaging at GFSI (cont.)</a:t>
            </a:r>
            <a:endParaRPr lang="en-US" dirty="0"/>
          </a:p>
        </p:txBody>
      </p:sp>
      <p:sp>
        <p:nvSpPr>
          <p:cNvPr id="3" name="Content Placeholder 2"/>
          <p:cNvSpPr>
            <a:spLocks noGrp="1"/>
          </p:cNvSpPr>
          <p:nvPr>
            <p:ph idx="1"/>
          </p:nvPr>
        </p:nvSpPr>
        <p:spPr/>
        <p:txBody>
          <a:bodyPr/>
          <a:lstStyle/>
          <a:p>
            <a:pPr marL="0" indent="0">
              <a:buNone/>
            </a:pPr>
            <a:r>
              <a:rPr lang="en-US" dirty="0" smtClean="0"/>
              <a:t>4. Data sharing principles</a:t>
            </a:r>
          </a:p>
          <a:p>
            <a:pPr lvl="0"/>
            <a:r>
              <a:rPr lang="en-US" dirty="0"/>
              <a:t>Data sharing will be voluntary;</a:t>
            </a:r>
          </a:p>
          <a:p>
            <a:pPr lvl="0"/>
            <a:r>
              <a:rPr lang="en-US" dirty="0"/>
              <a:t>Data will be open sourced</a:t>
            </a:r>
          </a:p>
          <a:p>
            <a:pPr lvl="0"/>
            <a:r>
              <a:rPr lang="en-US" dirty="0"/>
              <a:t>Data will be used in analysis to inform and refine  future capacity building efforts (and possible regulatory requirements)</a:t>
            </a:r>
          </a:p>
          <a:p>
            <a:endParaRPr lang="en-US" dirty="0"/>
          </a:p>
        </p:txBody>
      </p:sp>
    </p:spTree>
    <p:extLst>
      <p:ext uri="{BB962C8B-B14F-4D97-AF65-F5344CB8AC3E}">
        <p14:creationId xmlns:p14="http://schemas.microsoft.com/office/powerpoint/2010/main" val="371487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457200"/>
            <a:ext cx="8229600" cy="1143000"/>
          </a:xfrm>
        </p:spPr>
        <p:txBody>
          <a:bodyPr>
            <a:noAutofit/>
          </a:bodyPr>
          <a:lstStyle/>
          <a:p>
            <a:r>
              <a:rPr lang="en-US" sz="3000" b="1" dirty="0"/>
              <a:t>Rationale for Measuring Impact of Food Safety Capacity Building Efforts</a:t>
            </a:r>
          </a:p>
        </p:txBody>
      </p:sp>
      <p:sp>
        <p:nvSpPr>
          <p:cNvPr id="3" name="Content Placeholder 2"/>
          <p:cNvSpPr>
            <a:spLocks noGrp="1"/>
          </p:cNvSpPr>
          <p:nvPr>
            <p:ph idx="1"/>
          </p:nvPr>
        </p:nvSpPr>
        <p:spPr/>
        <p:txBody>
          <a:bodyPr>
            <a:noAutofit/>
          </a:bodyPr>
          <a:lstStyle/>
          <a:p>
            <a:r>
              <a:rPr lang="en-US" sz="2400" b="1" dirty="0"/>
              <a:t>Measuring the impact </a:t>
            </a:r>
            <a:r>
              <a:rPr lang="en-US" sz="2400" dirty="0"/>
              <a:t>of training and capacity building efforts on food safety can: </a:t>
            </a:r>
          </a:p>
          <a:p>
            <a:pPr lvl="1"/>
            <a:r>
              <a:rPr lang="en-US" sz="2000" b="1" dirty="0"/>
              <a:t>document</a:t>
            </a:r>
            <a:r>
              <a:rPr lang="en-US" sz="2000" dirty="0"/>
              <a:t> and </a:t>
            </a:r>
            <a:r>
              <a:rPr lang="en-US" sz="2000" b="1" dirty="0"/>
              <a:t>examine</a:t>
            </a:r>
            <a:r>
              <a:rPr lang="en-US" sz="2000" dirty="0"/>
              <a:t> past efforts; </a:t>
            </a:r>
          </a:p>
          <a:p>
            <a:pPr lvl="1"/>
            <a:r>
              <a:rPr lang="en-US" sz="2000" b="1" dirty="0"/>
              <a:t>justify </a:t>
            </a:r>
            <a:r>
              <a:rPr lang="en-US" sz="2000" dirty="0"/>
              <a:t>and </a:t>
            </a:r>
            <a:r>
              <a:rPr lang="en-US" sz="2000" b="1" dirty="0"/>
              <a:t>galvanize</a:t>
            </a:r>
            <a:r>
              <a:rPr lang="en-US" sz="2000" dirty="0"/>
              <a:t> future efforts; </a:t>
            </a:r>
          </a:p>
          <a:p>
            <a:pPr lvl="1"/>
            <a:r>
              <a:rPr lang="en-US" sz="2000" b="1" dirty="0"/>
              <a:t>identify new focus/improvements </a:t>
            </a:r>
            <a:r>
              <a:rPr lang="en-US" sz="2000" dirty="0"/>
              <a:t>for future efforts</a:t>
            </a:r>
          </a:p>
          <a:p>
            <a:pPr lvl="1"/>
            <a:endParaRPr lang="en-US" sz="2000" dirty="0"/>
          </a:p>
          <a:p>
            <a:r>
              <a:rPr lang="en-US" sz="2400" dirty="0"/>
              <a:t>Such efforts benefit </a:t>
            </a:r>
            <a:r>
              <a:rPr lang="en-US" sz="2400" b="1" dirty="0"/>
              <a:t>everyone</a:t>
            </a:r>
            <a:r>
              <a:rPr lang="en-US" sz="2400" dirty="0"/>
              <a:t>: consumers, producers, distributors, and regulators;</a:t>
            </a:r>
          </a:p>
          <a:p>
            <a:r>
              <a:rPr lang="en-US" sz="2400" dirty="0"/>
              <a:t>Improvement in food safety can result from collective attention to capacity building efforts by </a:t>
            </a:r>
            <a:r>
              <a:rPr lang="en-US" sz="2400" b="1" dirty="0"/>
              <a:t>public and private sectors globally</a:t>
            </a:r>
          </a:p>
        </p:txBody>
      </p:sp>
    </p:spTree>
    <p:extLst>
      <p:ext uri="{BB962C8B-B14F-4D97-AF65-F5344CB8AC3E}">
        <p14:creationId xmlns:p14="http://schemas.microsoft.com/office/powerpoint/2010/main" val="352395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97836AE-DB94-4A7D-B4B3-B1B489B8CDBA}"/>
              </a:ext>
            </a:extLst>
          </p:cNvPr>
          <p:cNvGraphicFramePr/>
          <p:nvPr>
            <p:extLst>
              <p:ext uri="{D42A27DB-BD31-4B8C-83A1-F6EECF244321}">
                <p14:modId xmlns:p14="http://schemas.microsoft.com/office/powerpoint/2010/main" val="1970038393"/>
              </p:ext>
            </p:extLst>
          </p:nvPr>
        </p:nvGraphicFramePr>
        <p:xfrm>
          <a:off x="152400" y="381000"/>
          <a:ext cx="8991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E1D75C85-3922-4D0B-BF36-636F0B32E60A}"/>
              </a:ext>
            </a:extLst>
          </p:cNvPr>
          <p:cNvSpPr/>
          <p:nvPr/>
        </p:nvSpPr>
        <p:spPr>
          <a:xfrm>
            <a:off x="3657600" y="2743200"/>
            <a:ext cx="1981199" cy="190499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Safety Capacity Building Data</a:t>
            </a:r>
          </a:p>
        </p:txBody>
      </p:sp>
      <p:sp>
        <p:nvSpPr>
          <p:cNvPr id="6" name="Title 5"/>
          <p:cNvSpPr>
            <a:spLocks noGrp="1"/>
          </p:cNvSpPr>
          <p:nvPr>
            <p:ph type="title"/>
          </p:nvPr>
        </p:nvSpPr>
        <p:spPr>
          <a:xfrm>
            <a:off x="457200" y="442118"/>
            <a:ext cx="8229600" cy="639762"/>
          </a:xfrm>
        </p:spPr>
        <p:txBody>
          <a:bodyPr>
            <a:normAutofit fontScale="90000"/>
          </a:bodyPr>
          <a:lstStyle/>
          <a:p>
            <a:r>
              <a:rPr lang="en-US" dirty="0" smtClean="0"/>
              <a:t>Why care?</a:t>
            </a:r>
            <a:endParaRPr lang="en-US" dirty="0"/>
          </a:p>
        </p:txBody>
      </p:sp>
    </p:spTree>
    <p:extLst>
      <p:ext uri="{BB962C8B-B14F-4D97-AF65-F5344CB8AC3E}">
        <p14:creationId xmlns:p14="http://schemas.microsoft.com/office/powerpoint/2010/main" val="356029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p:cNvPicPr>
            <a:picLocks noGrp="1" noChangeAspect="1"/>
          </p:cNvPicPr>
          <p:nvPr>
            <p:ph idx="1"/>
          </p:nvPr>
        </p:nvPicPr>
        <p:blipFill>
          <a:blip r:embed="rId2"/>
          <a:stretch>
            <a:fillRect/>
          </a:stretch>
        </p:blipFill>
        <p:spPr>
          <a:xfrm>
            <a:off x="457200" y="1781456"/>
            <a:ext cx="8229600" cy="4163450"/>
          </a:xfrm>
          <a:prstGeom prst="rect">
            <a:avLst/>
          </a:prstGeom>
        </p:spPr>
      </p:pic>
      <p:sp>
        <p:nvSpPr>
          <p:cNvPr id="50" name="Title 1"/>
          <p:cNvSpPr>
            <a:spLocks noGrp="1"/>
          </p:cNvSpPr>
          <p:nvPr>
            <p:ph type="title"/>
          </p:nvPr>
        </p:nvSpPr>
        <p:spPr/>
        <p:txBody>
          <a:bodyPr>
            <a:noAutofit/>
          </a:bodyPr>
          <a:lstStyle/>
          <a:p>
            <a:r>
              <a:rPr lang="en-US" sz="3000" b="1" dirty="0"/>
              <a:t>Chain of Food Safety Capacity Building Impacts</a:t>
            </a:r>
            <a:endParaRPr lang="en-US" sz="3000" dirty="0"/>
          </a:p>
        </p:txBody>
      </p:sp>
    </p:spTree>
    <p:extLst>
      <p:ext uri="{BB962C8B-B14F-4D97-AF65-F5344CB8AC3E}">
        <p14:creationId xmlns:p14="http://schemas.microsoft.com/office/powerpoint/2010/main" val="381285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792162"/>
          </a:xfrm>
        </p:spPr>
        <p:txBody>
          <a:bodyPr>
            <a:noAutofit/>
          </a:bodyPr>
          <a:lstStyle/>
          <a:p>
            <a:r>
              <a:rPr lang="en-US" sz="3000" b="1" dirty="0"/>
              <a:t>Chain of Food Safety Capacity Building Impacts</a:t>
            </a:r>
            <a:endParaRPr lang="en-US" sz="30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21270" r="53704"/>
          <a:stretch/>
        </p:blipFill>
        <p:spPr>
          <a:xfrm>
            <a:off x="1371600" y="1295400"/>
            <a:ext cx="6248400" cy="5181600"/>
          </a:xfrm>
          <a:prstGeom prst="rect">
            <a:avLst/>
          </a:prstGeom>
        </p:spPr>
      </p:pic>
    </p:spTree>
    <p:extLst>
      <p:ext uri="{BB962C8B-B14F-4D97-AF65-F5344CB8AC3E}">
        <p14:creationId xmlns:p14="http://schemas.microsoft.com/office/powerpoint/2010/main" val="330420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990600"/>
            <a:ext cx="7310167" cy="5135563"/>
          </a:xfrm>
          <a:prstGeom prst="rect">
            <a:avLst/>
          </a:prstGeom>
        </p:spPr>
      </p:pic>
    </p:spTree>
    <p:extLst>
      <p:ext uri="{BB962C8B-B14F-4D97-AF65-F5344CB8AC3E}">
        <p14:creationId xmlns:p14="http://schemas.microsoft.com/office/powerpoint/2010/main" val="110557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990600"/>
            <a:ext cx="8553640" cy="4038600"/>
          </a:xfrm>
        </p:spPr>
      </p:pic>
    </p:spTree>
    <p:extLst>
      <p:ext uri="{BB962C8B-B14F-4D97-AF65-F5344CB8AC3E}">
        <p14:creationId xmlns:p14="http://schemas.microsoft.com/office/powerpoint/2010/main" val="149578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31838"/>
          </a:xfrm>
        </p:spPr>
        <p:txBody>
          <a:bodyPr>
            <a:noAutofit/>
          </a:bodyPr>
          <a:lstStyle/>
          <a:p>
            <a:r>
              <a:rPr lang="en-US" sz="3000" b="1" dirty="0"/>
              <a:t>Chain of Food Safety Capacity Building Impacts</a:t>
            </a:r>
            <a:endParaRPr lang="en-US" sz="30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45370" t="21270"/>
          <a:stretch/>
        </p:blipFill>
        <p:spPr>
          <a:xfrm>
            <a:off x="1676400" y="1219200"/>
            <a:ext cx="6400800" cy="5105400"/>
          </a:xfrm>
          <a:prstGeom prst="rect">
            <a:avLst/>
          </a:prstGeom>
        </p:spPr>
      </p:pic>
      <p:sp>
        <p:nvSpPr>
          <p:cNvPr id="3" name="TextBox 2"/>
          <p:cNvSpPr txBox="1"/>
          <p:nvPr/>
        </p:nvSpPr>
        <p:spPr>
          <a:xfrm>
            <a:off x="3810000" y="4343400"/>
            <a:ext cx="1417376" cy="430887"/>
          </a:xfrm>
          <a:prstGeom prst="rect">
            <a:avLst/>
          </a:prstGeom>
          <a:noFill/>
        </p:spPr>
        <p:txBody>
          <a:bodyPr wrap="none" rtlCol="0">
            <a:spAutoFit/>
          </a:bodyPr>
          <a:lstStyle/>
          <a:p>
            <a:pPr indent="-182880">
              <a:buFont typeface="Arial" panose="020B0604020202020204" pitchFamily="34" charset="0"/>
              <a:buChar char="•"/>
            </a:pPr>
            <a:r>
              <a:rPr lang="en-US" sz="1100" dirty="0" smtClean="0"/>
              <a:t>3</a:t>
            </a:r>
            <a:r>
              <a:rPr lang="en-US" sz="1100" baseline="30000" dirty="0" smtClean="0"/>
              <a:t>rd</a:t>
            </a:r>
            <a:r>
              <a:rPr lang="en-US" sz="1100" dirty="0" smtClean="0"/>
              <a:t> party audit/ </a:t>
            </a:r>
          </a:p>
          <a:p>
            <a:r>
              <a:rPr lang="en-US" sz="1100" dirty="0"/>
              <a:t> </a:t>
            </a:r>
            <a:r>
              <a:rPr lang="en-US" sz="1100" dirty="0" smtClean="0"/>
              <a:t>     inspection reports</a:t>
            </a:r>
            <a:endParaRPr lang="en-US" sz="1100" dirty="0"/>
          </a:p>
        </p:txBody>
      </p:sp>
    </p:spTree>
    <p:extLst>
      <p:ext uri="{BB962C8B-B14F-4D97-AF65-F5344CB8AC3E}">
        <p14:creationId xmlns:p14="http://schemas.microsoft.com/office/powerpoint/2010/main" val="1771943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JIFSAN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2073</TotalTime>
  <Words>1666</Words>
  <Application>Microsoft Office PowerPoint</Application>
  <PresentationFormat>On-screen Show (4:3)</PresentationFormat>
  <Paragraphs>249</Paragraphs>
  <Slides>28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Britannic Bold</vt:lpstr>
      <vt:lpstr>Calibri</vt:lpstr>
      <vt:lpstr>Cooper Black</vt:lpstr>
      <vt:lpstr>DengXian</vt:lpstr>
      <vt:lpstr>Symbol</vt:lpstr>
      <vt:lpstr>Times New Roman</vt:lpstr>
      <vt:lpstr>JIFSAN (Red)</vt:lpstr>
      <vt:lpstr>1_Office Theme</vt:lpstr>
      <vt:lpstr>A Public-Private Partnership for Data Sharing on the Impact of Food Safety Capacity Building</vt:lpstr>
      <vt:lpstr>Main points</vt:lpstr>
      <vt:lpstr>Rationale for Measuring Impact of Food Safety Capacity Building Efforts</vt:lpstr>
      <vt:lpstr>Why care?</vt:lpstr>
      <vt:lpstr>Chain of Food Safety Capacity Building Impacts</vt:lpstr>
      <vt:lpstr>Chain of Food Safety Capacity Building Impacts</vt:lpstr>
      <vt:lpstr>PowerPoint Presentation</vt:lpstr>
      <vt:lpstr>PowerPoint Presentation</vt:lpstr>
      <vt:lpstr>Chain of Food Safety Capacity Building Impacts</vt:lpstr>
      <vt:lpstr>Potentially Useful Data Sets by Public Sector </vt:lpstr>
      <vt:lpstr>Potentially Useful Data Sets by Private Sector </vt:lpstr>
      <vt:lpstr>Data Sharing Challenges</vt:lpstr>
      <vt:lpstr>FDA Commissioned Report</vt:lpstr>
      <vt:lpstr>PowerPoint Presentation</vt:lpstr>
      <vt:lpstr>PPP formed in 2013 with the goal of enhancing public health and the sharing of open data by complementing the existing USDA Food Composition Databases with nutrient composition of branded foods and private label data;  </vt:lpstr>
      <vt:lpstr>What facilitated the success  of the Global Branded Food Products Database PPP ?</vt:lpstr>
      <vt:lpstr>It takes structure and design to get from A to B.</vt:lpstr>
      <vt:lpstr>It’s about looking for synergies in the sweet spot.</vt:lpstr>
      <vt:lpstr>Motivations      Incentives      Benefits</vt:lpstr>
      <vt:lpstr>PowerPoint Presentation</vt:lpstr>
      <vt:lpstr>FSMA is a market-driven regulatory framework – the public-private dialectic is already built in.</vt:lpstr>
      <vt:lpstr>PowerPoint Presentation</vt:lpstr>
      <vt:lpstr>PowerPoint Presentation</vt:lpstr>
      <vt:lpstr>Next Steps</vt:lpstr>
      <vt:lpstr>Main messaging at GFSI</vt:lpstr>
      <vt:lpstr>Main messaging at GFSI (cont.)</vt:lpstr>
      <vt:lpstr>Main messaging at GFSI (cont.)</vt:lpstr>
      <vt:lpstr>Main messaging at GFSI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Clare</cp:lastModifiedBy>
  <cp:revision>150</cp:revision>
  <dcterms:created xsi:type="dcterms:W3CDTF">2014-02-06T19:45:33Z</dcterms:created>
  <dcterms:modified xsi:type="dcterms:W3CDTF">2021-02-24T16:15:50Z</dcterms:modified>
</cp:coreProperties>
</file>